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6" r:id="rId3"/>
    <p:sldId id="258" r:id="rId4"/>
    <p:sldId id="259" r:id="rId5"/>
    <p:sldId id="260" r:id="rId6"/>
    <p:sldId id="278" r:id="rId7"/>
    <p:sldId id="262" r:id="rId8"/>
    <p:sldId id="263" r:id="rId9"/>
    <p:sldId id="279" r:id="rId10"/>
    <p:sldId id="280" r:id="rId11"/>
    <p:sldId id="268" r:id="rId12"/>
    <p:sldId id="271" r:id="rId13"/>
    <p:sldId id="281" r:id="rId14"/>
    <p:sldId id="282" r:id="rId15"/>
    <p:sldId id="283" r:id="rId16"/>
    <p:sldId id="292" r:id="rId17"/>
    <p:sldId id="265" r:id="rId18"/>
    <p:sldId id="293" r:id="rId19"/>
    <p:sldId id="270" r:id="rId20"/>
    <p:sldId id="284" r:id="rId21"/>
    <p:sldId id="274" r:id="rId22"/>
    <p:sldId id="275" r:id="rId23"/>
    <p:sldId id="276" r:id="rId24"/>
    <p:sldId id="296" r:id="rId25"/>
    <p:sldId id="272" r:id="rId26"/>
    <p:sldId id="295" r:id="rId27"/>
    <p:sldId id="297" r:id="rId28"/>
    <p:sldId id="294" r:id="rId29"/>
    <p:sldId id="273" r:id="rId30"/>
    <p:sldId id="288" r:id="rId31"/>
    <p:sldId id="26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2" d="100"/>
          <a:sy n="72" d="100"/>
        </p:scale>
        <p:origin x="5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3CFAFB0-1468-40FF-ACF0-6D52259C6C54}" type="datetimeFigureOut">
              <a:rPr lang="pt-BR" smtClean="0"/>
              <a:t>21/08/2024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266822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3CFAFB0-1468-40FF-ACF0-6D52259C6C54}" type="datetimeFigureOut">
              <a:rPr lang="pt-BR" smtClean="0"/>
              <a:t>21/08/2024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213105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3CFAFB0-1468-40FF-ACF0-6D52259C6C54}" type="datetimeFigureOut">
              <a:rPr lang="pt-BR" smtClean="0"/>
              <a:t>21/08/2024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66647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3CFAFB0-1468-40FF-ACF0-6D52259C6C54}" type="datetimeFigureOut">
              <a:rPr lang="pt-BR" smtClean="0"/>
              <a:t>21/08/2024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07058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3CFAFB0-1468-40FF-ACF0-6D52259C6C54}" type="datetimeFigureOut">
              <a:rPr lang="pt-BR" smtClean="0"/>
              <a:t>21/08/2024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115064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03CFAFB0-1468-40FF-ACF0-6D52259C6C54}" type="datetimeFigureOut">
              <a:rPr lang="pt-BR" smtClean="0"/>
              <a:t>21/08/2024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130831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03CFAFB0-1468-40FF-ACF0-6D52259C6C54}" type="datetimeFigureOut">
              <a:rPr lang="pt-BR" smtClean="0"/>
              <a:t>21/08/2024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4014635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3CFAFB0-1468-40FF-ACF0-6D52259C6C54}" type="datetimeFigureOut">
              <a:rPr lang="pt-BR" smtClean="0"/>
              <a:t>21/08/2024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8248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3CFAFB0-1468-40FF-ACF0-6D52259C6C54}" type="datetimeFigureOut">
              <a:rPr lang="pt-BR" smtClean="0"/>
              <a:t>21/08/2024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554583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73081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7010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3CFAFB0-1468-40FF-ACF0-6D52259C6C54}" type="datetimeFigureOut">
              <a:rPr lang="pt-BR" smtClean="0"/>
              <a:t>21/08/2024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912295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8A87A34-81AB-432B-8DAE-1953F412C126}" type="datetimeFigureOut">
              <a:rPr lang="en-US" smtClean="0"/>
              <a:pPr/>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36429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90712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46049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62747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846898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16913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9775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71897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pPr/>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61976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pPr/>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9938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3CFAFB0-1468-40FF-ACF0-6D52259C6C54}" type="datetimeFigureOut">
              <a:rPr lang="pt-BR" smtClean="0"/>
              <a:t>21/08/2024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857986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smtClean="0"/>
              <a:pPr/>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07085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99405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3302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89809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1326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3CFAFB0-1468-40FF-ACF0-6D52259C6C54}" type="datetimeFigureOut">
              <a:rPr lang="pt-BR" smtClean="0"/>
              <a:t>21/08/2024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26419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3CFAFB0-1468-40FF-ACF0-6D52259C6C54}" type="datetimeFigureOut">
              <a:rPr lang="pt-BR" smtClean="0"/>
              <a:t>21/08/2024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66120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3CFAFB0-1468-40FF-ACF0-6D52259C6C54}" type="datetimeFigureOut">
              <a:rPr lang="pt-BR" smtClean="0"/>
              <a:t>21/08/2024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23558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FAFB0-1468-40FF-ACF0-6D52259C6C54}" type="datetimeFigureOut">
              <a:rPr lang="pt-BR" smtClean="0"/>
              <a:t>21/08/2024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53691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3CFAFB0-1468-40FF-ACF0-6D52259C6C54}" type="datetimeFigureOut">
              <a:rPr lang="pt-BR" smtClean="0"/>
              <a:t>21/08/2024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312928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3CFAFB0-1468-40FF-ACF0-6D52259C6C54}" type="datetimeFigureOut">
              <a:rPr lang="pt-BR" smtClean="0"/>
              <a:t>21/08/2024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1239054-BB5F-4729-8D06-CAD60BD7D193}" type="slidenum">
              <a:rPr lang="pt-BR" smtClean="0"/>
              <a:t>‹nº›</a:t>
            </a:fld>
            <a:endParaRPr lang="pt-BR"/>
          </a:p>
        </p:txBody>
      </p:sp>
    </p:spTree>
    <p:extLst>
      <p:ext uri="{BB962C8B-B14F-4D97-AF65-F5344CB8AC3E}">
        <p14:creationId xmlns:p14="http://schemas.microsoft.com/office/powerpoint/2010/main" val="261818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3CFAFB0-1468-40FF-ACF0-6D52259C6C54}" type="datetimeFigureOut">
              <a:rPr lang="pt-BR" smtClean="0"/>
              <a:t>21/08/2024</a:t>
            </a:fld>
            <a:endParaRPr lang="pt-B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pt-B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1239054-BB5F-4729-8D06-CAD60BD7D193}" type="slidenum">
              <a:rPr lang="pt-BR" smtClean="0"/>
              <a:t>‹nº›</a:t>
            </a:fld>
            <a:endParaRPr lang="pt-BR"/>
          </a:p>
        </p:txBody>
      </p:sp>
    </p:spTree>
    <p:extLst>
      <p:ext uri="{BB962C8B-B14F-4D97-AF65-F5344CB8AC3E}">
        <p14:creationId xmlns:p14="http://schemas.microsoft.com/office/powerpoint/2010/main" val="35031301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A87A34-81AB-432B-8DAE-1953F412C126}" type="datetimeFigureOut">
              <a:rPr lang="en-US" smtClean="0"/>
              <a:pPr/>
              <a:t>8/21/2024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8930595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D1297-6C14-451A-BDBA-086FB5981AAA}"/>
              </a:ext>
            </a:extLst>
          </p:cNvPr>
          <p:cNvSpPr>
            <a:spLocks noGrp="1"/>
          </p:cNvSpPr>
          <p:nvPr>
            <p:ph type="ctrTitle"/>
          </p:nvPr>
        </p:nvSpPr>
        <p:spPr/>
        <p:txBody>
          <a:bodyPr>
            <a:normAutofit fontScale="90000"/>
          </a:bodyPr>
          <a:lstStyle/>
          <a:p>
            <a:r>
              <a:rPr lang="pt-BR" sz="12500" dirty="0">
                <a:solidFill>
                  <a:srgbClr val="FF3300"/>
                </a:solidFill>
                <a:latin typeface="Algerian" panose="04020705040A02060702" pitchFamily="82" charset="0"/>
              </a:rPr>
              <a:t>FILOSOFIA</a:t>
            </a:r>
          </a:p>
        </p:txBody>
      </p:sp>
      <p:sp>
        <p:nvSpPr>
          <p:cNvPr id="3" name="Subtítulo 2">
            <a:extLst>
              <a:ext uri="{FF2B5EF4-FFF2-40B4-BE49-F238E27FC236}">
                <a16:creationId xmlns:a16="http://schemas.microsoft.com/office/drawing/2014/main" id="{B1960C58-1D3C-4643-86E6-40C16608177B}"/>
              </a:ext>
            </a:extLst>
          </p:cNvPr>
          <p:cNvSpPr>
            <a:spLocks noGrp="1"/>
          </p:cNvSpPr>
          <p:nvPr>
            <p:ph type="subTitle" idx="1"/>
          </p:nvPr>
        </p:nvSpPr>
        <p:spPr/>
        <p:txBody>
          <a:bodyPr/>
          <a:lstStyle/>
          <a:p>
            <a:r>
              <a:rPr lang="pt-BR" dirty="0"/>
              <a:t>Professor Alexandre Luiz Zeni</a:t>
            </a:r>
          </a:p>
        </p:txBody>
      </p:sp>
    </p:spTree>
    <p:extLst>
      <p:ext uri="{BB962C8B-B14F-4D97-AF65-F5344CB8AC3E}">
        <p14:creationId xmlns:p14="http://schemas.microsoft.com/office/powerpoint/2010/main" val="429475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74AB960-55DD-4DED-BFB6-B4CC2A1080D5}"/>
              </a:ext>
            </a:extLst>
          </p:cNvPr>
          <p:cNvSpPr>
            <a:spLocks noGrp="1"/>
          </p:cNvSpPr>
          <p:nvPr>
            <p:ph idx="1"/>
          </p:nvPr>
        </p:nvSpPr>
        <p:spPr>
          <a:xfrm>
            <a:off x="118334" y="150607"/>
            <a:ext cx="11930231" cy="6594438"/>
          </a:xfrm>
        </p:spPr>
        <p:txBody>
          <a:bodyPr>
            <a:normAutofit fontScale="70000" lnSpcReduction="20000"/>
          </a:bodyPr>
          <a:lstStyle/>
          <a:p>
            <a:pPr marL="0" indent="0" algn="just">
              <a:buNone/>
            </a:pPr>
            <a:r>
              <a:rPr lang="pt-BR" sz="3200" dirty="0"/>
              <a:t>(ENEM) Para Thomas Hobbes, os seres humanos são livres em seu estado natural, competindo e lutando entre si, por terem relativamente a mesma força. Nesse estado, o conflito se perpetua através de gerações, criando um ambiente de tensão e medo permanente. Para esse filósofo, a criação de uma sociedade submetida à Lei, na qual os seres humanos vivam em paz e deixem de guerrear entre si, pressupõe que todos renunciem à sua liberdade original. Nessa sociedade, a liberdade individual é delegada a um só dos homens que detém o poder inquestionável, o soberano. </a:t>
            </a:r>
          </a:p>
          <a:p>
            <a:pPr marL="0" indent="0" algn="just">
              <a:buNone/>
            </a:pPr>
            <a:r>
              <a:rPr lang="pt-BR" sz="3200" dirty="0"/>
              <a:t>Fonte: MALMESBURY, Thomas Hobbes de. Leviatã ou matéria, forma e poder de um estado eclesiástico e civil. Trad. João Paulo Monteiro; Maria Beatriz </a:t>
            </a:r>
            <a:r>
              <a:rPr lang="pt-BR" sz="3200" dirty="0" err="1"/>
              <a:t>Nizza</a:t>
            </a:r>
            <a:r>
              <a:rPr lang="pt-BR" sz="3200" dirty="0"/>
              <a:t> da Silva. São Paulo: Editora NOVA Cultural, 1997. </a:t>
            </a:r>
          </a:p>
          <a:p>
            <a:pPr marL="0" indent="0" algn="just">
              <a:buNone/>
            </a:pPr>
            <a:r>
              <a:rPr lang="pt-BR" sz="3200" dirty="0"/>
              <a:t>A teoria política de Thomas Hobbes teve papel fundamental na construção dos sistemas políticos contemporâneos que consolidou a (o):</a:t>
            </a:r>
          </a:p>
          <a:p>
            <a:pPr marL="0" indent="0" algn="just">
              <a:buNone/>
            </a:pPr>
            <a:endParaRPr lang="pt-BR" sz="3200" dirty="0"/>
          </a:p>
          <a:p>
            <a:pPr marL="0" indent="0" algn="just">
              <a:buNone/>
            </a:pPr>
            <a:r>
              <a:rPr lang="pt-BR" sz="3200" dirty="0"/>
              <a:t>a) Monarquia partidária.</a:t>
            </a:r>
          </a:p>
          <a:p>
            <a:pPr marL="0" indent="0" algn="just">
              <a:buNone/>
            </a:pPr>
            <a:r>
              <a:rPr lang="pt-BR" sz="3200" dirty="0"/>
              <a:t>b) Despotismo soberano.</a:t>
            </a:r>
          </a:p>
          <a:p>
            <a:pPr marL="0" indent="0" algn="just">
              <a:buNone/>
            </a:pPr>
            <a:r>
              <a:rPr lang="pt-BR" sz="3200" dirty="0"/>
              <a:t>c) Monarquia republicana.</a:t>
            </a:r>
          </a:p>
          <a:p>
            <a:pPr marL="0" indent="0" algn="just">
              <a:buNone/>
            </a:pPr>
            <a:r>
              <a:rPr lang="pt-BR" sz="3200" dirty="0"/>
              <a:t>d) Monarquia absolutista.</a:t>
            </a:r>
          </a:p>
          <a:p>
            <a:pPr marL="0" indent="0" algn="just">
              <a:buNone/>
            </a:pPr>
            <a:r>
              <a:rPr lang="pt-BR" sz="3200" dirty="0"/>
              <a:t>e) Despotismo esclarecido.</a:t>
            </a:r>
          </a:p>
        </p:txBody>
      </p:sp>
    </p:spTree>
    <p:extLst>
      <p:ext uri="{BB962C8B-B14F-4D97-AF65-F5344CB8AC3E}">
        <p14:creationId xmlns:p14="http://schemas.microsoft.com/office/powerpoint/2010/main" val="1093077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74AB960-55DD-4DED-BFB6-B4CC2A1080D5}"/>
              </a:ext>
            </a:extLst>
          </p:cNvPr>
          <p:cNvSpPr>
            <a:spLocks noGrp="1"/>
          </p:cNvSpPr>
          <p:nvPr>
            <p:ph idx="1"/>
          </p:nvPr>
        </p:nvSpPr>
        <p:spPr>
          <a:xfrm>
            <a:off x="118334" y="150607"/>
            <a:ext cx="11930231" cy="6605195"/>
          </a:xfrm>
        </p:spPr>
        <p:txBody>
          <a:bodyPr>
            <a:normAutofit/>
          </a:bodyPr>
          <a:lstStyle/>
          <a:p>
            <a:pPr marL="36900" indent="0">
              <a:lnSpc>
                <a:spcPct val="115000"/>
              </a:lnSpc>
              <a:spcAft>
                <a:spcPts val="1000"/>
              </a:spcAft>
              <a:buNone/>
            </a:pPr>
            <a:r>
              <a:rPr lang="pt-BR" dirty="0">
                <a:effectLst/>
                <a:latin typeface="Arial" panose="020B0604020202020204" pitchFamily="34" charset="0"/>
                <a:ea typeface="Times New Roman" panose="02020603050405020304" pitchFamily="18" charset="0"/>
              </a:rPr>
              <a:t>(</a:t>
            </a:r>
            <a:r>
              <a:rPr lang="pt-BR" dirty="0" err="1">
                <a:effectLst/>
                <a:latin typeface="Arial" panose="020B0604020202020204" pitchFamily="34" charset="0"/>
                <a:ea typeface="Times New Roman" panose="02020603050405020304" pitchFamily="18" charset="0"/>
              </a:rPr>
              <a:t>Uem</a:t>
            </a:r>
            <a:r>
              <a:rPr lang="pt-BR" dirty="0">
                <a:effectLst/>
                <a:latin typeface="Arial" panose="020B0604020202020204" pitchFamily="34" charset="0"/>
                <a:ea typeface="Times New Roman" panose="02020603050405020304" pitchFamily="18" charset="0"/>
              </a:rPr>
              <a:t>)  Thomas Hobbes explica a origem da sociedade e do Estado mediante a ideia de um pacto ou acordo entre os indivíduos para regulamentar o convívio social e garantir a paz e a segurança de todos. Sobre a teoria política de Thomas Hobbes, assinale o que for </a:t>
            </a:r>
            <a:r>
              <a:rPr lang="pt-BR" b="1" dirty="0">
                <a:effectLst/>
                <a:latin typeface="Arial" panose="020B0604020202020204" pitchFamily="34" charset="0"/>
                <a:ea typeface="Times New Roman" panose="02020603050405020304" pitchFamily="18" charset="0"/>
              </a:rPr>
              <a:t>correto</a:t>
            </a:r>
            <a:r>
              <a:rPr lang="pt-BR" dirty="0">
                <a:effectLst/>
                <a:latin typeface="Arial" panose="020B0604020202020204" pitchFamily="34" charset="0"/>
                <a:ea typeface="Times New Roman" panose="02020603050405020304" pitchFamily="18" charset="0"/>
              </a:rPr>
              <a:t>. </a:t>
            </a:r>
          </a:p>
          <a:p>
            <a:pPr marL="0" indent="0">
              <a:lnSpc>
                <a:spcPct val="115000"/>
              </a:lnSpc>
              <a:spcAft>
                <a:spcPts val="1000"/>
              </a:spcAft>
              <a:buNone/>
            </a:pPr>
            <a:r>
              <a:rPr lang="pt-BR" dirty="0">
                <a:effectLst/>
                <a:latin typeface="Arial" panose="020B0604020202020204" pitchFamily="34" charset="0"/>
                <a:ea typeface="Times New Roman" panose="02020603050405020304" pitchFamily="18" charset="0"/>
              </a:rPr>
              <a:t>01) Segundo Thomas Hobbes, no estado de natureza, o comportamento dos homens é pacífico, o que é condição para instauração do pacto de respeito mútuo às liberdades individuais.  </a:t>
            </a:r>
            <a:r>
              <a:rPr lang="pt-BR" dirty="0">
                <a:effectLst/>
                <a:latin typeface="Arial" panose="020B0604020202020204" pitchFamily="34" charset="0"/>
                <a:ea typeface="Times New Roman" panose="02020603050405020304" pitchFamily="18" charset="0"/>
                <a:cs typeface="Times New Roman" panose="02020603050405020304" pitchFamily="18" charset="0"/>
              </a:rPr>
              <a:t> </a:t>
            </a:r>
            <a:endParaRPr lang="pt-BR" dirty="0">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dirty="0">
                <a:effectLst/>
                <a:latin typeface="Arial" panose="020B0604020202020204" pitchFamily="34" charset="0"/>
                <a:ea typeface="Times New Roman" panose="02020603050405020304" pitchFamily="18" charset="0"/>
              </a:rPr>
              <a:t>02) Segundo Thomas Hobbes, no estado de natureza, o homem dispõe de toda liberdade e poder para realizar tudo quanto sua força ou astúcia lhe permitir.  </a:t>
            </a:r>
            <a:r>
              <a:rPr lang="pt-BR" dirty="0">
                <a:effectLst/>
                <a:latin typeface="Arial" panose="020B0604020202020204" pitchFamily="34" charset="0"/>
                <a:ea typeface="Times New Roman" panose="02020603050405020304" pitchFamily="18" charset="0"/>
                <a:cs typeface="Times New Roman" panose="02020603050405020304" pitchFamily="18" charset="0"/>
              </a:rPr>
              <a:t> </a:t>
            </a:r>
            <a:endParaRPr lang="pt-BR" dirty="0">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dirty="0">
                <a:effectLst/>
                <a:latin typeface="Arial" panose="020B0604020202020204" pitchFamily="34" charset="0"/>
                <a:ea typeface="Times New Roman" panose="02020603050405020304" pitchFamily="18" charset="0"/>
              </a:rPr>
              <a:t>04) Segundo Thomas Hobbes, o Estado é a unidade formada por uma multidão de indivíduos que concordaram em transferir seu direito de governarem a si mesmos à pessoa ou à assembleia de pessoas que os represente e que possa assegurar a paz e o bem comum.  </a:t>
            </a:r>
            <a:r>
              <a:rPr lang="pt-BR" dirty="0">
                <a:effectLst/>
                <a:latin typeface="Arial" panose="020B0604020202020204" pitchFamily="34" charset="0"/>
                <a:ea typeface="Times New Roman" panose="02020603050405020304" pitchFamily="18" charset="0"/>
                <a:cs typeface="Times New Roman" panose="02020603050405020304" pitchFamily="18" charset="0"/>
              </a:rPr>
              <a:t> </a:t>
            </a:r>
            <a:endParaRPr lang="pt-BR" dirty="0">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dirty="0">
                <a:effectLst/>
                <a:latin typeface="Arial" panose="020B0604020202020204" pitchFamily="34" charset="0"/>
                <a:ea typeface="Times New Roman" panose="02020603050405020304" pitchFamily="18" charset="0"/>
              </a:rPr>
              <a:t>08) Na obra </a:t>
            </a:r>
            <a:r>
              <a:rPr lang="pt-BR" i="1" dirty="0">
                <a:effectLst/>
                <a:latin typeface="Arial" panose="020B0604020202020204" pitchFamily="34" charset="0"/>
                <a:ea typeface="Times New Roman" panose="02020603050405020304" pitchFamily="18" charset="0"/>
              </a:rPr>
              <a:t>Leviatã</a:t>
            </a:r>
            <a:r>
              <a:rPr lang="pt-BR" dirty="0">
                <a:effectLst/>
                <a:latin typeface="Arial" panose="020B0604020202020204" pitchFamily="34" charset="0"/>
                <a:ea typeface="Times New Roman" panose="02020603050405020304" pitchFamily="18" charset="0"/>
              </a:rPr>
              <a:t>, para caracterizar o Estado, Thomas Hobbes utiliza a figura do Novo Testamento, o Leviatã, cuja função é salvar os homens do poder despótico dos reis.  </a:t>
            </a:r>
            <a:r>
              <a:rPr lang="pt-BR" dirty="0">
                <a:effectLst/>
                <a:latin typeface="Arial" panose="020B0604020202020204" pitchFamily="34" charset="0"/>
                <a:ea typeface="Times New Roman" panose="02020603050405020304" pitchFamily="18" charset="0"/>
                <a:cs typeface="Times New Roman" panose="02020603050405020304" pitchFamily="18" charset="0"/>
              </a:rPr>
              <a:t> </a:t>
            </a:r>
            <a:endParaRPr lang="pt-BR" dirty="0">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dirty="0">
                <a:effectLst/>
                <a:latin typeface="Arial" panose="020B0604020202020204" pitchFamily="34" charset="0"/>
                <a:ea typeface="Times New Roman" panose="02020603050405020304" pitchFamily="18" charset="0"/>
              </a:rPr>
              <a:t>16) Segundo Thomas Hobbes, o Estado não dispõe de poder absoluto algum. É ilegítimo o uso da força pelo soberano para constranger os súditos, pois o controle do poder instituído, como o próprio poder, deve assentar-se no acordo e no convencimento.  </a:t>
            </a:r>
            <a:r>
              <a:rPr lang="pt-BR" dirty="0">
                <a:effectLst/>
                <a:latin typeface="Arial" panose="020B0604020202020204" pitchFamily="34" charset="0"/>
                <a:ea typeface="Times New Roman" panose="02020603050405020304" pitchFamily="18" charset="0"/>
                <a:cs typeface="Times New Roman" panose="02020603050405020304" pitchFamily="18" charset="0"/>
              </a:rPr>
              <a:t> </a:t>
            </a:r>
            <a:endParaRPr lang="pt-BR"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2525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D736F-5990-4D32-BBEA-012299E491B4}"/>
              </a:ext>
            </a:extLst>
          </p:cNvPr>
          <p:cNvSpPr>
            <a:spLocks noGrp="1"/>
          </p:cNvSpPr>
          <p:nvPr>
            <p:ph type="title"/>
          </p:nvPr>
        </p:nvSpPr>
        <p:spPr/>
        <p:txBody>
          <a:bodyPr/>
          <a:lstStyle/>
          <a:p>
            <a:endParaRPr lang="pt-BR"/>
          </a:p>
        </p:txBody>
      </p:sp>
      <p:pic>
        <p:nvPicPr>
          <p:cNvPr id="6146" name="Picture 2" descr="tamo junto | Tumblr">
            <a:extLst>
              <a:ext uri="{FF2B5EF4-FFF2-40B4-BE49-F238E27FC236}">
                <a16:creationId xmlns:a16="http://schemas.microsoft.com/office/drawing/2014/main" id="{E77EADC5-6DF5-4351-82B1-D6BF7A0E0C27}"/>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2128" y="2270247"/>
            <a:ext cx="9351021" cy="198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93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681D2-B1BD-4441-8473-B9EF4F65AFCF}"/>
              </a:ext>
            </a:extLst>
          </p:cNvPr>
          <p:cNvSpPr>
            <a:spLocks noGrp="1"/>
          </p:cNvSpPr>
          <p:nvPr>
            <p:ph type="title"/>
          </p:nvPr>
        </p:nvSpPr>
        <p:spPr>
          <a:xfrm>
            <a:off x="3451879" y="94510"/>
            <a:ext cx="8610600" cy="1293028"/>
          </a:xfrm>
          <a:noFill/>
          <a:ln>
            <a:noFill/>
          </a:ln>
        </p:spPr>
        <p:style>
          <a:lnRef idx="0">
            <a:scrgbClr r="0" g="0" b="0"/>
          </a:lnRef>
          <a:fillRef idx="1003">
            <a:schemeClr val="dk1"/>
          </a:fillRef>
          <a:effectRef idx="0">
            <a:scrgbClr r="0" g="0" b="0"/>
          </a:effectRef>
          <a:fontRef idx="major"/>
        </p:style>
        <p:txBody>
          <a:bodyPr>
            <a:noAutofit/>
          </a:bodyPr>
          <a:lstStyle/>
          <a:p>
            <a:pPr algn="ctr"/>
            <a:r>
              <a:rPr lang="pt-BR" sz="4800" b="1" u="sng" dirty="0">
                <a:solidFill>
                  <a:schemeClr val="accent5"/>
                </a:solidFill>
              </a:rPr>
              <a:t>John</a:t>
            </a:r>
            <a:r>
              <a:rPr lang="pt-BR" sz="4800" b="1" dirty="0">
                <a:solidFill>
                  <a:schemeClr val="accent5"/>
                </a:solidFill>
              </a:rPr>
              <a:t> </a:t>
            </a:r>
            <a:r>
              <a:rPr lang="pt-BR" sz="4800" b="1" u="sng" dirty="0" err="1">
                <a:solidFill>
                  <a:schemeClr val="accent5"/>
                </a:solidFill>
              </a:rPr>
              <a:t>locke</a:t>
            </a:r>
            <a:endParaRPr lang="pt-BR" sz="4800" b="1" u="sng" dirty="0">
              <a:solidFill>
                <a:schemeClr val="accent5"/>
              </a:solidFill>
            </a:endParaRPr>
          </a:p>
        </p:txBody>
      </p:sp>
      <p:sp>
        <p:nvSpPr>
          <p:cNvPr id="3" name="Espaço Reservado para Conteúdo 2">
            <a:extLst>
              <a:ext uri="{FF2B5EF4-FFF2-40B4-BE49-F238E27FC236}">
                <a16:creationId xmlns:a16="http://schemas.microsoft.com/office/drawing/2014/main" id="{7BE3791C-8898-4DBF-847F-9352F48580FB}"/>
              </a:ext>
            </a:extLst>
          </p:cNvPr>
          <p:cNvSpPr>
            <a:spLocks noGrp="1"/>
          </p:cNvSpPr>
          <p:nvPr>
            <p:ph idx="1"/>
          </p:nvPr>
        </p:nvSpPr>
        <p:spPr>
          <a:xfrm>
            <a:off x="286462" y="1732449"/>
            <a:ext cx="10353762" cy="4785309"/>
          </a:xfrm>
        </p:spPr>
        <p:txBody>
          <a:bodyPr/>
          <a:lstStyle/>
          <a:p>
            <a:r>
              <a:rPr lang="pt-BR" sz="2800" dirty="0"/>
              <a:t>1632 – 1704;</a:t>
            </a:r>
          </a:p>
          <a:p>
            <a:r>
              <a:rPr lang="pt-BR" sz="2800" b="1" dirty="0">
                <a:solidFill>
                  <a:srgbClr val="00B0F0"/>
                </a:solidFill>
              </a:rPr>
              <a:t>Filosofia Política:</a:t>
            </a:r>
          </a:p>
          <a:p>
            <a:pPr lvl="1"/>
            <a:r>
              <a:rPr lang="pt-BR" sz="2400" dirty="0">
                <a:solidFill>
                  <a:schemeClr val="accent3">
                    <a:lumMod val="60000"/>
                    <a:lumOff val="40000"/>
                  </a:schemeClr>
                </a:solidFill>
              </a:rPr>
              <a:t>“Pai” do iluminismo;</a:t>
            </a:r>
          </a:p>
          <a:p>
            <a:pPr lvl="1"/>
            <a:r>
              <a:rPr lang="pt-BR" sz="2400" dirty="0">
                <a:solidFill>
                  <a:schemeClr val="accent3">
                    <a:lumMod val="60000"/>
                    <a:lumOff val="40000"/>
                  </a:schemeClr>
                </a:solidFill>
              </a:rPr>
              <a:t>“Pai” do liberalismo;</a:t>
            </a:r>
          </a:p>
          <a:p>
            <a:pPr lvl="1"/>
            <a:r>
              <a:rPr lang="pt-BR" sz="2400" dirty="0">
                <a:solidFill>
                  <a:schemeClr val="accent3">
                    <a:lumMod val="60000"/>
                    <a:lumOff val="40000"/>
                  </a:schemeClr>
                </a:solidFill>
              </a:rPr>
              <a:t>Contratualista;</a:t>
            </a:r>
          </a:p>
          <a:p>
            <a:endParaRPr lang="pt-BR" sz="2800" dirty="0"/>
          </a:p>
          <a:p>
            <a:r>
              <a:rPr lang="pt-BR" sz="2800" b="1" dirty="0">
                <a:solidFill>
                  <a:srgbClr val="00B0F0"/>
                </a:solidFill>
              </a:rPr>
              <a:t>Filosofia epistemológica:</a:t>
            </a:r>
          </a:p>
          <a:p>
            <a:pPr lvl="1"/>
            <a:r>
              <a:rPr lang="pt-BR" sz="2400" dirty="0">
                <a:solidFill>
                  <a:schemeClr val="accent3">
                    <a:lumMod val="60000"/>
                    <a:lumOff val="40000"/>
                  </a:schemeClr>
                </a:solidFill>
              </a:rPr>
              <a:t>“Pai” do empirismo;</a:t>
            </a:r>
          </a:p>
          <a:p>
            <a:pPr lvl="1"/>
            <a:endParaRPr lang="pt-BR" dirty="0"/>
          </a:p>
          <a:p>
            <a:endParaRPr lang="pt-BR" dirty="0"/>
          </a:p>
        </p:txBody>
      </p:sp>
      <p:pic>
        <p:nvPicPr>
          <p:cNvPr id="7" name="Imagem 6">
            <a:extLst>
              <a:ext uri="{FF2B5EF4-FFF2-40B4-BE49-F238E27FC236}">
                <a16:creationId xmlns:a16="http://schemas.microsoft.com/office/drawing/2014/main" id="{439A4FB7-F487-4EAC-BACD-DDF670A53110}"/>
              </a:ext>
            </a:extLst>
          </p:cNvPr>
          <p:cNvPicPr>
            <a:picLocks noChangeAspect="1"/>
          </p:cNvPicPr>
          <p:nvPr/>
        </p:nvPicPr>
        <p:blipFill>
          <a:blip r:embed="rId2"/>
          <a:stretch>
            <a:fillRect/>
          </a:stretch>
        </p:blipFill>
        <p:spPr>
          <a:xfrm>
            <a:off x="10024541" y="3710609"/>
            <a:ext cx="2047776" cy="3016318"/>
          </a:xfrm>
          <a:prstGeom prst="rect">
            <a:avLst/>
          </a:prstGeom>
        </p:spPr>
      </p:pic>
      <p:pic>
        <p:nvPicPr>
          <p:cNvPr id="9" name="Imagem 8">
            <a:extLst>
              <a:ext uri="{FF2B5EF4-FFF2-40B4-BE49-F238E27FC236}">
                <a16:creationId xmlns:a16="http://schemas.microsoft.com/office/drawing/2014/main" id="{26C8DDF6-89F7-4945-8ADC-412F1ECBEF36}"/>
              </a:ext>
            </a:extLst>
          </p:cNvPr>
          <p:cNvPicPr>
            <a:picLocks noChangeAspect="1"/>
          </p:cNvPicPr>
          <p:nvPr/>
        </p:nvPicPr>
        <p:blipFill>
          <a:blip r:embed="rId3"/>
          <a:stretch>
            <a:fillRect/>
          </a:stretch>
        </p:blipFill>
        <p:spPr>
          <a:xfrm>
            <a:off x="7622521" y="3355699"/>
            <a:ext cx="1835903" cy="2602602"/>
          </a:xfrm>
          <a:prstGeom prst="rect">
            <a:avLst/>
          </a:prstGeom>
        </p:spPr>
      </p:pic>
      <p:pic>
        <p:nvPicPr>
          <p:cNvPr id="8" name="Imagem 7">
            <a:extLst>
              <a:ext uri="{FF2B5EF4-FFF2-40B4-BE49-F238E27FC236}">
                <a16:creationId xmlns:a16="http://schemas.microsoft.com/office/drawing/2014/main" id="{610A0C04-C4ED-4AC6-9374-9C1C8E85091A}"/>
              </a:ext>
            </a:extLst>
          </p:cNvPr>
          <p:cNvPicPr>
            <a:picLocks noChangeAspect="1"/>
          </p:cNvPicPr>
          <p:nvPr/>
        </p:nvPicPr>
        <p:blipFill>
          <a:blip r:embed="rId4"/>
          <a:stretch>
            <a:fillRect/>
          </a:stretch>
        </p:blipFill>
        <p:spPr>
          <a:xfrm>
            <a:off x="4637987" y="2194560"/>
            <a:ext cx="2701475" cy="3485774"/>
          </a:xfrm>
          <a:prstGeom prst="rect">
            <a:avLst/>
          </a:prstGeom>
        </p:spPr>
      </p:pic>
    </p:spTree>
    <p:extLst>
      <p:ext uri="{BB962C8B-B14F-4D97-AF65-F5344CB8AC3E}">
        <p14:creationId xmlns:p14="http://schemas.microsoft.com/office/powerpoint/2010/main" val="383904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8376E9E-CD3B-4840-BD05-EF1D93B483E7}"/>
              </a:ext>
            </a:extLst>
          </p:cNvPr>
          <p:cNvSpPr>
            <a:spLocks noGrp="1"/>
          </p:cNvSpPr>
          <p:nvPr>
            <p:ph idx="1"/>
          </p:nvPr>
        </p:nvSpPr>
        <p:spPr>
          <a:xfrm>
            <a:off x="0" y="0"/>
            <a:ext cx="12192000" cy="6857999"/>
          </a:xfrm>
        </p:spPr>
        <p:txBody>
          <a:bodyPr>
            <a:normAutofit fontScale="25000" lnSpcReduction="20000"/>
          </a:bodyPr>
          <a:lstStyle/>
          <a:p>
            <a:pPr marL="285750" indent="-285750">
              <a:buFont typeface="Wingdings" panose="05000000000000000000" pitchFamily="2" charset="2"/>
              <a:buChar char="q"/>
            </a:pPr>
            <a:r>
              <a:rPr lang="pt-BR" sz="8000" dirty="0">
                <a:solidFill>
                  <a:srgbClr val="00B0F0"/>
                </a:solidFill>
              </a:rPr>
              <a:t>Estado de natureza:</a:t>
            </a:r>
          </a:p>
          <a:p>
            <a:pPr marL="742950" lvl="1" indent="-285750">
              <a:buFont typeface="Wingdings" panose="05000000000000000000" pitchFamily="2" charset="2"/>
              <a:buChar char="q"/>
            </a:pPr>
            <a:r>
              <a:rPr lang="pt-BR" sz="8000" dirty="0">
                <a:solidFill>
                  <a:srgbClr val="00B050"/>
                </a:solidFill>
              </a:rPr>
              <a:t>Relativa paz;</a:t>
            </a:r>
          </a:p>
          <a:p>
            <a:pPr marL="285750" indent="-285750">
              <a:buFont typeface="Wingdings" panose="05000000000000000000" pitchFamily="2" charset="2"/>
              <a:buChar char="q"/>
            </a:pPr>
            <a:r>
              <a:rPr lang="pt-BR" sz="8000" dirty="0">
                <a:solidFill>
                  <a:srgbClr val="00B0F0"/>
                </a:solidFill>
              </a:rPr>
              <a:t>Jusnaturalismo: </a:t>
            </a:r>
          </a:p>
          <a:p>
            <a:pPr marL="742950" lvl="1" indent="-285750">
              <a:buFont typeface="Wingdings" panose="05000000000000000000" pitchFamily="2" charset="2"/>
              <a:buChar char="q"/>
            </a:pPr>
            <a:r>
              <a:rPr lang="pt-BR" sz="8000" dirty="0">
                <a:solidFill>
                  <a:srgbClr val="00B050"/>
                </a:solidFill>
              </a:rPr>
              <a:t>Vida – Liberdade – Felicidade </a:t>
            </a:r>
            <a:r>
              <a:rPr lang="pt-BR" sz="8000" dirty="0">
                <a:sym typeface="Wingdings" panose="05000000000000000000" pitchFamily="2" charset="2"/>
              </a:rPr>
              <a:t> </a:t>
            </a:r>
            <a:r>
              <a:rPr lang="pt-BR" sz="8000" dirty="0">
                <a:solidFill>
                  <a:srgbClr val="FF3300"/>
                </a:solidFill>
                <a:sym typeface="Wingdings" panose="05000000000000000000" pitchFamily="2" charset="2"/>
              </a:rPr>
              <a:t>Propriedade;</a:t>
            </a:r>
          </a:p>
          <a:p>
            <a:pPr marL="742950" lvl="1" indent="-285750">
              <a:buFont typeface="Wingdings" panose="05000000000000000000" pitchFamily="2" charset="2"/>
              <a:buChar char="q"/>
            </a:pPr>
            <a:r>
              <a:rPr lang="pt-BR" sz="8000" dirty="0">
                <a:solidFill>
                  <a:srgbClr val="00B050"/>
                </a:solidFill>
                <a:sym typeface="Wingdings" panose="05000000000000000000" pitchFamily="2" charset="2"/>
              </a:rPr>
              <a:t>Valorização do trabalho:</a:t>
            </a:r>
          </a:p>
          <a:p>
            <a:pPr marL="1200150" lvl="2" indent="-285750">
              <a:buFont typeface="Wingdings" panose="05000000000000000000" pitchFamily="2" charset="2"/>
              <a:buChar char="q"/>
            </a:pPr>
            <a:r>
              <a:rPr lang="pt-BR" sz="7200" dirty="0">
                <a:solidFill>
                  <a:srgbClr val="FFC000"/>
                </a:solidFill>
                <a:sym typeface="Wingdings" panose="05000000000000000000" pitchFamily="2" charset="2"/>
              </a:rPr>
              <a:t>Aquisição de propriedade;</a:t>
            </a:r>
          </a:p>
          <a:p>
            <a:pPr marL="1200150" lvl="2" indent="-285750">
              <a:buFont typeface="Wingdings" panose="05000000000000000000" pitchFamily="2" charset="2"/>
              <a:buChar char="q"/>
            </a:pPr>
            <a:r>
              <a:rPr lang="pt-BR" sz="7200" dirty="0">
                <a:solidFill>
                  <a:srgbClr val="FFC000"/>
                </a:solidFill>
                <a:sym typeface="Wingdings" panose="05000000000000000000" pitchFamily="2" charset="2"/>
              </a:rPr>
              <a:t>Questão monetária;</a:t>
            </a:r>
          </a:p>
          <a:p>
            <a:pPr marL="1200150" lvl="2" indent="-285750">
              <a:buFont typeface="Wingdings" panose="05000000000000000000" pitchFamily="2" charset="2"/>
              <a:buChar char="q"/>
            </a:pPr>
            <a:r>
              <a:rPr lang="pt-BR" sz="7200" dirty="0">
                <a:solidFill>
                  <a:srgbClr val="FFC000"/>
                </a:solidFill>
                <a:sym typeface="Wingdings" panose="05000000000000000000" pitchFamily="2" charset="2"/>
              </a:rPr>
              <a:t>Comércio de excedente;</a:t>
            </a:r>
          </a:p>
          <a:p>
            <a:pPr marL="285750" indent="-285750" algn="just">
              <a:buFont typeface="Wingdings" panose="05000000000000000000" pitchFamily="2" charset="2"/>
              <a:buChar char="q"/>
            </a:pPr>
            <a:r>
              <a:rPr lang="pt-BR" sz="8000" dirty="0">
                <a:solidFill>
                  <a:srgbClr val="00B0F0"/>
                </a:solidFill>
              </a:rPr>
              <a:t>Para que criar o Estado?</a:t>
            </a:r>
          </a:p>
          <a:p>
            <a:pPr marL="742950" lvl="1" indent="-285750" algn="just">
              <a:buFont typeface="Wingdings" panose="05000000000000000000" pitchFamily="2" charset="2"/>
              <a:buChar char="q"/>
            </a:pPr>
            <a:r>
              <a:rPr lang="pt-BR" sz="8000" dirty="0">
                <a:solidFill>
                  <a:srgbClr val="00B050"/>
                </a:solidFill>
              </a:rPr>
              <a:t>Necessidade e conveniência;</a:t>
            </a:r>
          </a:p>
          <a:p>
            <a:pPr marL="742950" lvl="1" indent="-285750" algn="just">
              <a:buFont typeface="Wingdings" panose="05000000000000000000" pitchFamily="2" charset="2"/>
              <a:buChar char="q"/>
            </a:pPr>
            <a:r>
              <a:rPr lang="pt-BR" sz="8000" dirty="0">
                <a:solidFill>
                  <a:srgbClr val="00B050"/>
                </a:solidFill>
              </a:rPr>
              <a:t>Juiz imparcial;</a:t>
            </a:r>
          </a:p>
          <a:p>
            <a:pPr marL="285750" indent="-285750" algn="just">
              <a:buFont typeface="Wingdings" panose="05000000000000000000" pitchFamily="2" charset="2"/>
              <a:buChar char="q"/>
            </a:pPr>
            <a:r>
              <a:rPr lang="pt-BR" sz="8000" dirty="0">
                <a:solidFill>
                  <a:srgbClr val="00B0F0"/>
                </a:solidFill>
              </a:rPr>
              <a:t>Estado:</a:t>
            </a:r>
          </a:p>
          <a:p>
            <a:pPr marL="742950" lvl="1" indent="-285750" algn="just">
              <a:buFont typeface="Wingdings" panose="05000000000000000000" pitchFamily="2" charset="2"/>
              <a:buChar char="q"/>
            </a:pPr>
            <a:r>
              <a:rPr lang="pt-BR" sz="8000" dirty="0">
                <a:solidFill>
                  <a:srgbClr val="00B050"/>
                </a:solidFill>
              </a:rPr>
              <a:t>Legislativo</a:t>
            </a:r>
            <a:r>
              <a:rPr lang="pt-BR" sz="8000" dirty="0"/>
              <a:t> </a:t>
            </a:r>
            <a:r>
              <a:rPr lang="pt-BR" sz="8000" dirty="0">
                <a:sym typeface="Wingdings" panose="05000000000000000000" pitchFamily="2" charset="2"/>
              </a:rPr>
              <a:t> Leis e proteção a propriedade;</a:t>
            </a:r>
          </a:p>
          <a:p>
            <a:pPr marL="742950" lvl="1" indent="-285750" algn="just">
              <a:buFont typeface="Wingdings" panose="05000000000000000000" pitchFamily="2" charset="2"/>
              <a:buChar char="q"/>
            </a:pPr>
            <a:r>
              <a:rPr lang="pt-BR" sz="8000" dirty="0">
                <a:solidFill>
                  <a:srgbClr val="00B050"/>
                </a:solidFill>
                <a:sym typeface="Wingdings" panose="05000000000000000000" pitchFamily="2" charset="2"/>
              </a:rPr>
              <a:t>Executivo</a:t>
            </a:r>
            <a:r>
              <a:rPr lang="pt-BR" sz="8000" dirty="0">
                <a:sym typeface="Wingdings" panose="05000000000000000000" pitchFamily="2" charset="2"/>
              </a:rPr>
              <a:t>  Aplicação das leis;</a:t>
            </a:r>
          </a:p>
          <a:p>
            <a:pPr marL="742950" lvl="1" indent="-285750" algn="just">
              <a:buFont typeface="Wingdings" panose="05000000000000000000" pitchFamily="2" charset="2"/>
              <a:buChar char="q"/>
            </a:pPr>
            <a:r>
              <a:rPr lang="pt-BR" sz="8000" dirty="0">
                <a:solidFill>
                  <a:srgbClr val="00B050"/>
                </a:solidFill>
                <a:sym typeface="Wingdings" panose="05000000000000000000" pitchFamily="2" charset="2"/>
              </a:rPr>
              <a:t>Federativo</a:t>
            </a:r>
            <a:r>
              <a:rPr lang="pt-BR" sz="8000" dirty="0">
                <a:sym typeface="Wingdings" panose="05000000000000000000" pitchFamily="2" charset="2"/>
              </a:rPr>
              <a:t>  Defesa interna e externa;</a:t>
            </a:r>
          </a:p>
          <a:p>
            <a:pPr marL="742950" lvl="1" indent="-285750" algn="just">
              <a:buFont typeface="Wingdings" panose="05000000000000000000" pitchFamily="2" charset="2"/>
              <a:buChar char="q"/>
            </a:pPr>
            <a:r>
              <a:rPr lang="pt-BR" sz="8000" dirty="0">
                <a:solidFill>
                  <a:srgbClr val="00B050"/>
                </a:solidFill>
                <a:sym typeface="Wingdings" panose="05000000000000000000" pitchFamily="2" charset="2"/>
              </a:rPr>
              <a:t>Estado Mínimo;</a:t>
            </a:r>
          </a:p>
          <a:p>
            <a:pPr marL="742950" lvl="1" indent="-285750" algn="just">
              <a:buFont typeface="Wingdings" panose="05000000000000000000" pitchFamily="2" charset="2"/>
              <a:buChar char="q"/>
            </a:pPr>
            <a:r>
              <a:rPr lang="pt-BR" sz="8000" dirty="0">
                <a:solidFill>
                  <a:srgbClr val="00B050"/>
                </a:solidFill>
                <a:sym typeface="Wingdings" panose="05000000000000000000" pitchFamily="2" charset="2"/>
              </a:rPr>
              <a:t>Direito a rebelião </a:t>
            </a:r>
            <a:r>
              <a:rPr lang="pt-BR" sz="8000" dirty="0">
                <a:sym typeface="Wingdings" panose="05000000000000000000" pitchFamily="2" charset="2"/>
              </a:rPr>
              <a:t> Legal;</a:t>
            </a:r>
          </a:p>
          <a:p>
            <a:pPr marL="285750" indent="-285750">
              <a:buFont typeface="Wingdings" panose="05000000000000000000" pitchFamily="2" charset="2"/>
              <a:buChar char="q"/>
            </a:pPr>
            <a:r>
              <a:rPr lang="pt-BR" sz="8000" dirty="0">
                <a:solidFill>
                  <a:srgbClr val="00B0F0"/>
                </a:solidFill>
                <a:sym typeface="Wingdings" panose="05000000000000000000" pitchFamily="2" charset="2"/>
              </a:rPr>
              <a:t>Contrato social: </a:t>
            </a:r>
            <a:r>
              <a:rPr lang="pt-BR" sz="8000" dirty="0">
                <a:solidFill>
                  <a:srgbClr val="FF3300"/>
                </a:solidFill>
                <a:sym typeface="Wingdings" panose="05000000000000000000" pitchFamily="2" charset="2"/>
              </a:rPr>
              <a:t>Consentimento;</a:t>
            </a:r>
            <a:endParaRPr lang="pt-BR" sz="8000" dirty="0">
              <a:solidFill>
                <a:srgbClr val="FF3300"/>
              </a:solidFill>
            </a:endParaRPr>
          </a:p>
          <a:p>
            <a:endParaRPr lang="pt-BR" dirty="0"/>
          </a:p>
        </p:txBody>
      </p:sp>
      <p:pic>
        <p:nvPicPr>
          <p:cNvPr id="1026" name="Picture 2" descr="John Locke - NOVO">
            <a:extLst>
              <a:ext uri="{FF2B5EF4-FFF2-40B4-BE49-F238E27FC236}">
                <a16:creationId xmlns:a16="http://schemas.microsoft.com/office/drawing/2014/main" id="{C256930A-2268-4B89-80AA-3DC88E608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877" y="998881"/>
            <a:ext cx="4860235" cy="486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680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0" y="0"/>
            <a:ext cx="12192000" cy="6858000"/>
          </a:xfrm>
        </p:spPr>
        <p:txBody>
          <a:bodyPr>
            <a:normAutofit fontScale="92500" lnSpcReduction="10000"/>
          </a:bodyPr>
          <a:lstStyle/>
          <a:p>
            <a:pPr marL="0" indent="0" algn="just">
              <a:buNone/>
            </a:pPr>
            <a:r>
              <a:rPr lang="pt-BR" sz="2800" dirty="0"/>
              <a:t>(ENEM) Sendo os homens, por natureza, todos livres, iguais e independentes, ninguém pode ser expulso de sua propriedade e submetido ao poder político de outrem sem dar consentimento. A maneira única em virtude da qual uma pessoa qualquer renuncia à liberdade natural e se reveste dos laços da sociedade civil consiste em concordar com outras pessoas em juntar-se e unir-se em comunidade para viverem com segurança, conforto e paz umas com as outras, gozando garantidamente das propriedades que tiverem e desfrutando de maior proteção contra quem quer que não faça parte dela. LOCKE, J. Segundo tratado sobre o governo civil. Os pensadores. São Paulo: Nova Cultural, 1978.</a:t>
            </a:r>
            <a:br>
              <a:rPr lang="pt-BR" sz="2800" dirty="0"/>
            </a:br>
            <a:r>
              <a:rPr lang="pt-BR" sz="2800" dirty="0"/>
              <a:t>Segundo a Teoria da Formação do Estado, de John Locke, para viver em sociedade, cada cidadão deve</a:t>
            </a:r>
          </a:p>
          <a:p>
            <a:pPr marL="0" indent="0" algn="just">
              <a:buNone/>
            </a:pPr>
            <a:r>
              <a:rPr lang="pt-BR" sz="2800" dirty="0"/>
              <a:t>a) manter a liberdade do estado de natureza, direito inalienável.</a:t>
            </a:r>
          </a:p>
          <a:p>
            <a:pPr marL="0" indent="0" algn="just">
              <a:buNone/>
            </a:pPr>
            <a:r>
              <a:rPr lang="pt-BR" sz="2800" dirty="0"/>
              <a:t>b) abrir mão de seus direitos individuais em prol do bem comum.</a:t>
            </a:r>
          </a:p>
          <a:p>
            <a:pPr marL="0" indent="0" algn="just">
              <a:buNone/>
            </a:pPr>
            <a:r>
              <a:rPr lang="pt-BR" sz="2800" dirty="0"/>
              <a:t>c) abdicar de sua propriedade e submeter-se ao poder do mais forte.</a:t>
            </a:r>
          </a:p>
          <a:p>
            <a:pPr marL="0" indent="0" algn="just">
              <a:buNone/>
            </a:pPr>
            <a:r>
              <a:rPr lang="pt-BR" sz="2800" dirty="0"/>
              <a:t>d) concordar com as normas estabelecidas para a vida em sociedade.</a:t>
            </a:r>
          </a:p>
          <a:p>
            <a:pPr marL="0" indent="0" algn="just">
              <a:buNone/>
            </a:pPr>
            <a:r>
              <a:rPr lang="pt-BR" sz="2800" dirty="0"/>
              <a:t>e) renunciar à posse jurídica de seus bens, mas não à sua independência.</a:t>
            </a:r>
            <a:endParaRPr lang="pt-BR" dirty="0"/>
          </a:p>
        </p:txBody>
      </p:sp>
    </p:spTree>
    <p:extLst>
      <p:ext uri="{BB962C8B-B14F-4D97-AF65-F5344CB8AC3E}">
        <p14:creationId xmlns:p14="http://schemas.microsoft.com/office/powerpoint/2010/main" val="1022900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74AB960-55DD-4DED-BFB6-B4CC2A1080D5}"/>
              </a:ext>
            </a:extLst>
          </p:cNvPr>
          <p:cNvSpPr>
            <a:spLocks noGrp="1"/>
          </p:cNvSpPr>
          <p:nvPr>
            <p:ph idx="1"/>
          </p:nvPr>
        </p:nvSpPr>
        <p:spPr>
          <a:xfrm>
            <a:off x="118334" y="150607"/>
            <a:ext cx="11930231" cy="6605195"/>
          </a:xfrm>
        </p:spPr>
        <p:txBody>
          <a:bodyPr>
            <a:normAutofit fontScale="25000" lnSpcReduction="20000"/>
          </a:bodyPr>
          <a:lstStyle/>
          <a:p>
            <a:pPr marL="0" indent="0" algn="just">
              <a:buNone/>
            </a:pPr>
            <a:r>
              <a:rPr lang="pt-BR" sz="6400" dirty="0">
                <a:solidFill>
                  <a:srgbClr val="FF0000"/>
                </a:solidFill>
              </a:rPr>
              <a:t>(</a:t>
            </a:r>
            <a:r>
              <a:rPr lang="pt-BR" sz="6400" dirty="0" err="1">
                <a:solidFill>
                  <a:srgbClr val="FF0000"/>
                </a:solidFill>
              </a:rPr>
              <a:t>Unioeste</a:t>
            </a:r>
            <a:r>
              <a:rPr lang="pt-BR" sz="6400" dirty="0">
                <a:solidFill>
                  <a:srgbClr val="FF0000"/>
                </a:solidFill>
              </a:rPr>
              <a:t>)  </a:t>
            </a:r>
            <a:r>
              <a:rPr lang="pt-BR" sz="6400" dirty="0">
                <a:solidFill>
                  <a:schemeClr val="tx1"/>
                </a:solidFill>
              </a:rPr>
              <a:t>“Através dos princípios de um direito natural preexistente ao Estado, de um Estado baseado no consenso, de subordinação do poder executivo ao poder legislativo, de um poder limitado, de direito de resistência, Locke expôs as diretrizes fundamentais do Estado liberal.”  Bobbio.</a:t>
            </a:r>
          </a:p>
          <a:p>
            <a:pPr marL="0" indent="0" algn="just">
              <a:buNone/>
            </a:pPr>
            <a:r>
              <a:rPr lang="pt-BR" sz="6400" dirty="0">
                <a:solidFill>
                  <a:schemeClr val="tx1"/>
                </a:solidFill>
              </a:rPr>
              <a:t> </a:t>
            </a:r>
            <a:r>
              <a:rPr lang="pt-BR" sz="6400" dirty="0">
                <a:solidFill>
                  <a:srgbClr val="FFC000"/>
                </a:solidFill>
              </a:rPr>
              <a:t>Considerando o texto citado e o pensamento político de Locke, seguem as afirmativas abaixo:</a:t>
            </a:r>
          </a:p>
          <a:p>
            <a:pPr marL="0" indent="0" algn="just">
              <a:buNone/>
            </a:pPr>
            <a:r>
              <a:rPr lang="pt-BR" sz="6400" dirty="0">
                <a:solidFill>
                  <a:schemeClr val="tx1"/>
                </a:solidFill>
              </a:rPr>
              <a:t> </a:t>
            </a:r>
            <a:r>
              <a:rPr lang="pt-BR" sz="7200" dirty="0">
                <a:solidFill>
                  <a:schemeClr val="tx1"/>
                </a:solidFill>
              </a:rPr>
              <a:t>I.</a:t>
            </a:r>
            <a:r>
              <a:rPr lang="pt-BR" sz="7200" dirty="0">
                <a:solidFill>
                  <a:srgbClr val="00B050"/>
                </a:solidFill>
              </a:rPr>
              <a:t> A passagem do estado de natureza para a sociedade política ou civil, segundo Locke, é realizada mediante um contrato social, através do qual os indivíduos singulares, livres e iguais dão seu consentimento para ingressar no estado civil.</a:t>
            </a:r>
          </a:p>
          <a:p>
            <a:pPr marL="0" indent="0" algn="just">
              <a:buNone/>
            </a:pPr>
            <a:r>
              <a:rPr lang="pt-BR" sz="7200" dirty="0">
                <a:solidFill>
                  <a:schemeClr val="tx1"/>
                </a:solidFill>
              </a:rPr>
              <a:t>II. </a:t>
            </a:r>
            <a:r>
              <a:rPr lang="pt-BR" sz="7200" dirty="0">
                <a:solidFill>
                  <a:srgbClr val="00B050"/>
                </a:solidFill>
              </a:rPr>
              <a:t>O livre consentimento dos indivíduos para formar a sociedade, a proteção dos direitos naturais pelo governo, a subordinação dos poderes, a limitação do poder e o direito à resistência são princípios fundamentais do liberalismo político de Locke.</a:t>
            </a:r>
          </a:p>
          <a:p>
            <a:pPr marL="0" indent="0" algn="just">
              <a:buNone/>
            </a:pPr>
            <a:r>
              <a:rPr lang="pt-BR" sz="7200" dirty="0">
                <a:solidFill>
                  <a:schemeClr val="tx1"/>
                </a:solidFill>
              </a:rPr>
              <a:t>III. </a:t>
            </a:r>
            <a:r>
              <a:rPr lang="pt-BR" sz="7200" dirty="0">
                <a:solidFill>
                  <a:srgbClr val="00B050"/>
                </a:solidFill>
              </a:rPr>
              <a:t>A violação deliberada e sistemática dos direitos naturais e o uso contínuo da força sem amparo legal, segundo Locke, não são suficientes para conferir legitimidade ao direito de resistência, pois o exercício de tal direito causaria a dissolução do estado civil e, em consequência, o retorno ao estado de natureza.</a:t>
            </a:r>
          </a:p>
          <a:p>
            <a:pPr marL="0" indent="0" algn="just">
              <a:buNone/>
            </a:pPr>
            <a:r>
              <a:rPr lang="pt-BR" sz="7200" dirty="0">
                <a:solidFill>
                  <a:schemeClr val="tx1"/>
                </a:solidFill>
              </a:rPr>
              <a:t>IV. </a:t>
            </a:r>
            <a:r>
              <a:rPr lang="pt-BR" sz="7200" dirty="0">
                <a:solidFill>
                  <a:srgbClr val="00B050"/>
                </a:solidFill>
              </a:rPr>
              <a:t>Os indivíduos consentem livremente, segundo Locke, em constituir a sociedade política com a finalidade de preservar e proteger, com o amparo da lei, do arbítrio e da força comum de um corpo político unitário, os seus inalienáveis direitos naturais à vida, à liberdade e à propriedade.</a:t>
            </a:r>
          </a:p>
          <a:p>
            <a:pPr marL="0" indent="0" algn="just">
              <a:buNone/>
            </a:pPr>
            <a:r>
              <a:rPr lang="pt-BR" sz="7200" dirty="0">
                <a:solidFill>
                  <a:schemeClr val="tx1"/>
                </a:solidFill>
              </a:rPr>
              <a:t>V. </a:t>
            </a:r>
            <a:r>
              <a:rPr lang="pt-BR" sz="7200" dirty="0">
                <a:solidFill>
                  <a:srgbClr val="00B050"/>
                </a:solidFill>
              </a:rPr>
              <a:t>Da dissolução do poder legislativo, que é o poder no qual “se unem os membros de uma comunidade para formar um corpo vivo e coerente</a:t>
            </a:r>
            <a:r>
              <a:rPr lang="pt-BR" sz="7200" b="1" dirty="0">
                <a:solidFill>
                  <a:srgbClr val="00B050"/>
                </a:solidFill>
              </a:rPr>
              <a:t>”, decorre, como consequência, a dissolução do estado de natureza.</a:t>
            </a:r>
          </a:p>
          <a:p>
            <a:pPr marL="0" indent="0" algn="just">
              <a:buNone/>
            </a:pPr>
            <a:r>
              <a:rPr lang="pt-BR" sz="6400" dirty="0">
                <a:solidFill>
                  <a:schemeClr val="tx1"/>
                </a:solidFill>
              </a:rPr>
              <a:t> </a:t>
            </a:r>
            <a:r>
              <a:rPr lang="pt-BR" sz="6400" b="1" dirty="0">
                <a:solidFill>
                  <a:srgbClr val="FFC000"/>
                </a:solidFill>
              </a:rPr>
              <a:t>Das afirmativas feitas acima </a:t>
            </a:r>
          </a:p>
          <a:p>
            <a:pPr marL="0" indent="0" algn="just">
              <a:buNone/>
            </a:pPr>
            <a:r>
              <a:rPr lang="pt-BR" sz="6400" dirty="0">
                <a:solidFill>
                  <a:schemeClr val="tx1"/>
                </a:solidFill>
              </a:rPr>
              <a:t>a) </a:t>
            </a:r>
            <a:r>
              <a:rPr lang="pt-BR" sz="6400" dirty="0">
                <a:solidFill>
                  <a:srgbClr val="00B0F0"/>
                </a:solidFill>
              </a:rPr>
              <a:t>somente a afirmação I está correta.   </a:t>
            </a:r>
          </a:p>
          <a:p>
            <a:pPr marL="0" indent="0" algn="just">
              <a:buNone/>
            </a:pPr>
            <a:r>
              <a:rPr lang="pt-BR" sz="6400" dirty="0">
                <a:solidFill>
                  <a:schemeClr val="tx1"/>
                </a:solidFill>
              </a:rPr>
              <a:t>b)</a:t>
            </a:r>
            <a:r>
              <a:rPr lang="pt-BR" sz="6400" dirty="0">
                <a:solidFill>
                  <a:srgbClr val="00B0F0"/>
                </a:solidFill>
              </a:rPr>
              <a:t> as afirmações I e III estão corretas.   </a:t>
            </a:r>
          </a:p>
          <a:p>
            <a:pPr marL="0" indent="0" algn="just">
              <a:buNone/>
            </a:pPr>
            <a:r>
              <a:rPr lang="pt-BR" sz="6400" dirty="0">
                <a:solidFill>
                  <a:schemeClr val="tx1"/>
                </a:solidFill>
              </a:rPr>
              <a:t>c) </a:t>
            </a:r>
            <a:r>
              <a:rPr lang="pt-BR" sz="6400" dirty="0">
                <a:solidFill>
                  <a:srgbClr val="00B0F0"/>
                </a:solidFill>
              </a:rPr>
              <a:t>as afirmações III e IV estão corretas.   </a:t>
            </a:r>
          </a:p>
          <a:p>
            <a:pPr marL="0" indent="0" algn="just">
              <a:buNone/>
            </a:pPr>
            <a:r>
              <a:rPr lang="pt-BR" sz="6400" dirty="0">
                <a:solidFill>
                  <a:schemeClr val="tx1"/>
                </a:solidFill>
              </a:rPr>
              <a:t>d) </a:t>
            </a:r>
            <a:r>
              <a:rPr lang="pt-BR" sz="6400" dirty="0">
                <a:solidFill>
                  <a:srgbClr val="00B0F0"/>
                </a:solidFill>
              </a:rPr>
              <a:t>as afirmação II e III estão corretas.   </a:t>
            </a:r>
          </a:p>
          <a:p>
            <a:pPr marL="0" indent="0" algn="just">
              <a:buNone/>
            </a:pPr>
            <a:r>
              <a:rPr lang="pt-BR" sz="6400" dirty="0">
                <a:solidFill>
                  <a:schemeClr val="tx1"/>
                </a:solidFill>
              </a:rPr>
              <a:t>e) </a:t>
            </a:r>
            <a:r>
              <a:rPr lang="pt-BR" sz="6400" dirty="0">
                <a:solidFill>
                  <a:srgbClr val="00B0F0"/>
                </a:solidFill>
              </a:rPr>
              <a:t>as afirmações III e V estão incorretas.   </a:t>
            </a:r>
          </a:p>
          <a:p>
            <a:pPr marL="36900" indent="0">
              <a:buNone/>
            </a:pPr>
            <a:endParaRPr lang="pt-BR" dirty="0"/>
          </a:p>
        </p:txBody>
      </p:sp>
    </p:spTree>
    <p:extLst>
      <p:ext uri="{BB962C8B-B14F-4D97-AF65-F5344CB8AC3E}">
        <p14:creationId xmlns:p14="http://schemas.microsoft.com/office/powerpoint/2010/main" val="52471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0" y="0"/>
            <a:ext cx="12192000" cy="6858000"/>
          </a:xfrm>
        </p:spPr>
        <p:txBody>
          <a:bodyPr>
            <a:normAutofit/>
          </a:bodyPr>
          <a:lstStyle/>
          <a:p>
            <a:pPr marL="36900" indent="0" algn="just" fontAlgn="base">
              <a:buNone/>
            </a:pPr>
            <a:r>
              <a:rPr lang="pt-BR" dirty="0"/>
              <a:t> (Mackenzie) John Locke (1632-1704) é um dos fundadores do empirismo. Atualmente, é pouco lido. Muito ganharíamos, entretanto, se nos ocupássemos novamente dos tratados sobre o governo civil, com a carta sobre a tolerância e, particularmente, com o ensaio sobre o entendimento humano.</a:t>
            </a:r>
          </a:p>
          <a:p>
            <a:pPr marL="36900" indent="0" algn="just" fontAlgn="base">
              <a:buNone/>
            </a:pPr>
            <a:r>
              <a:rPr lang="pt-BR" dirty="0"/>
              <a:t>Assinale a alternativa que apresenta um fragmento do seu pensamento.</a:t>
            </a:r>
          </a:p>
          <a:p>
            <a:pPr marL="36900" indent="0" algn="just" fontAlgn="base">
              <a:buNone/>
            </a:pPr>
            <a:r>
              <a:rPr lang="pt-BR" dirty="0"/>
              <a:t>a) O direito de propriedade é a base da liberdade humana porque todo homem tem uma propriedade que é sua própria pessoa. O governo existe para proteger esse direito.</a:t>
            </a:r>
          </a:p>
          <a:p>
            <a:pPr marL="36900" indent="0" algn="just" fontAlgn="base">
              <a:buNone/>
            </a:pPr>
            <a:r>
              <a:rPr lang="pt-BR" dirty="0"/>
              <a:t>b) Há uma busca de equilíbrio entre a autoridade do poder e a liberdade do cidadão. Para que ninguém possa abusar da autoridade, é preciso que, pela disposição das coisas, o poder detenha o poder. Daí a separação entre poderes legislativo, executivo e judiciário.</a:t>
            </a:r>
          </a:p>
          <a:p>
            <a:pPr marL="36900" indent="0" algn="just" fontAlgn="base">
              <a:buNone/>
            </a:pPr>
            <a:r>
              <a:rPr lang="pt-BR" dirty="0"/>
              <a:t>c) A organização do mundo e sua finalidade interna só se explicam pela existência de um Criador inteligente: Este mundo me espanta e não posso imaginar / Que este relógio exista e não tenha relojoeiro.</a:t>
            </a:r>
          </a:p>
          <a:p>
            <a:pPr marL="36900" indent="0" algn="just" fontAlgn="base">
              <a:buNone/>
            </a:pPr>
            <a:r>
              <a:rPr lang="pt-BR" dirty="0"/>
              <a:t>d) Deve haver exaltação da razão e da dúvida: Existe, porém, uma coisa de que não posso duvidar, mesmo que o demônio queira sempre me enganar. Mesmo que tudo o que penso seja falso, resta a certeza de que eu penso. Nenhum objeto de pensamento resiste à dúvida, mas o próprio ato de duvidar é indubitável.</a:t>
            </a:r>
          </a:p>
          <a:p>
            <a:pPr marL="36900" indent="0" algn="just" fontAlgn="base">
              <a:buNone/>
            </a:pPr>
            <a:r>
              <a:rPr lang="pt-BR" dirty="0"/>
              <a:t>e) O regime democrático deve ser aquele que tem a aptidão de manter vigentes os termos do pacto social, bem como os dispositivos garantidores da liberdade político-contratual. O povo inglês pensa ser livre, mas engana-se grandemente; só o é durante a eleição dos membros do parlamento: assim que estes são eleitos, é escravo; nada é.</a:t>
            </a:r>
          </a:p>
          <a:p>
            <a:pPr marL="0" indent="0" algn="just">
              <a:buNone/>
            </a:pPr>
            <a:endParaRPr lang="pt-BR" dirty="0"/>
          </a:p>
        </p:txBody>
      </p:sp>
    </p:spTree>
    <p:extLst>
      <p:ext uri="{BB962C8B-B14F-4D97-AF65-F5344CB8AC3E}">
        <p14:creationId xmlns:p14="http://schemas.microsoft.com/office/powerpoint/2010/main" val="15406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74AB960-55DD-4DED-BFB6-B4CC2A1080D5}"/>
              </a:ext>
            </a:extLst>
          </p:cNvPr>
          <p:cNvSpPr>
            <a:spLocks noGrp="1"/>
          </p:cNvSpPr>
          <p:nvPr>
            <p:ph idx="1"/>
          </p:nvPr>
        </p:nvSpPr>
        <p:spPr>
          <a:xfrm>
            <a:off x="118334" y="150607"/>
            <a:ext cx="11930231" cy="6605195"/>
          </a:xfrm>
        </p:spPr>
        <p:txBody>
          <a:bodyPr>
            <a:normAutofit fontScale="92500" lnSpcReduction="10000"/>
          </a:bodyPr>
          <a:lstStyle/>
          <a:p>
            <a:pPr marL="36900" indent="0">
              <a:lnSpc>
                <a:spcPct val="115000"/>
              </a:lnSpc>
              <a:spcAft>
                <a:spcPts val="1000"/>
              </a:spcAft>
              <a:buNone/>
            </a:pPr>
            <a:r>
              <a:rPr lang="pt-BR" sz="1800" dirty="0">
                <a:effectLst/>
                <a:latin typeface="Arial" panose="020B0604020202020204" pitchFamily="34" charset="0"/>
                <a:ea typeface="Times New Roman" panose="02020603050405020304" pitchFamily="18" charset="0"/>
              </a:rPr>
              <a:t>(</a:t>
            </a:r>
            <a:r>
              <a:rPr lang="pt-BR" sz="1800" dirty="0" err="1">
                <a:effectLst/>
                <a:latin typeface="Arial" panose="020B0604020202020204" pitchFamily="34" charset="0"/>
                <a:ea typeface="Times New Roman" panose="02020603050405020304" pitchFamily="18" charset="0"/>
              </a:rPr>
              <a:t>Uem</a:t>
            </a:r>
            <a:r>
              <a:rPr lang="pt-BR" sz="1800" dirty="0">
                <a:effectLst/>
                <a:latin typeface="Arial" panose="020B0604020202020204" pitchFamily="34" charset="0"/>
                <a:ea typeface="Times New Roman" panose="02020603050405020304" pitchFamily="18" charset="0"/>
              </a:rPr>
              <a:t>)  O filósofo inglês John Locke (1632-1704) construiu uma teoria político-social da propriedade que é, até hoje, uma das referências principais sobre o tema. Afirma ele:</a:t>
            </a:r>
          </a:p>
          <a:p>
            <a:pPr marL="36900" indent="0">
              <a:lnSpc>
                <a:spcPct val="115000"/>
              </a:lnSpc>
              <a:spcAft>
                <a:spcPts val="1000"/>
              </a:spcAft>
              <a:buNone/>
            </a:pPr>
            <a:r>
              <a:rPr lang="pt-BR" sz="1800" dirty="0">
                <a:effectLst/>
                <a:latin typeface="Arial" panose="020B0604020202020204" pitchFamily="34" charset="0"/>
                <a:ea typeface="Times New Roman" panose="02020603050405020304" pitchFamily="18" charset="0"/>
              </a:rPr>
              <a:t> </a:t>
            </a:r>
          </a:p>
          <a:p>
            <a:pPr marL="36900" indent="0">
              <a:lnSpc>
                <a:spcPct val="115000"/>
              </a:lnSpc>
              <a:spcAft>
                <a:spcPts val="1000"/>
              </a:spcAft>
              <a:buNone/>
            </a:pPr>
            <a:r>
              <a:rPr lang="pt-BR" sz="1800" dirty="0">
                <a:effectLst/>
                <a:latin typeface="Arial" panose="020B0604020202020204" pitchFamily="34" charset="0"/>
                <a:ea typeface="Times New Roman" panose="02020603050405020304" pitchFamily="18" charset="0"/>
              </a:rPr>
              <a:t>“A natureza fixou bem a medida da propriedade pela extensão do trabalho do homem e conveniências da vida. Nenhum trabalho do homem podia tudo dominar ou de tudo apropriar-se. [...] Assim o trabalho, no começo (das sociedades humanas), proporcionou o direito à propriedade sempre que qualquer pessoa achou conveniente empregá-lo sobre o que era comum</a:t>
            </a:r>
            <a:r>
              <a:rPr lang="pt-BR" sz="1800" i="1" dirty="0">
                <a:effectLst/>
                <a:latin typeface="Arial" panose="020B0604020202020204" pitchFamily="34" charset="0"/>
                <a:ea typeface="Times New Roman" panose="02020603050405020304" pitchFamily="18" charset="0"/>
              </a:rPr>
              <a:t>.</a:t>
            </a:r>
            <a:r>
              <a:rPr lang="pt-BR" sz="1800" dirty="0">
                <a:effectLst/>
                <a:latin typeface="Arial" panose="020B0604020202020204" pitchFamily="34" charset="0"/>
                <a:ea typeface="Times New Roman" panose="02020603050405020304" pitchFamily="18" charset="0"/>
              </a:rPr>
              <a:t>”</a:t>
            </a:r>
          </a:p>
          <a:p>
            <a:pPr marL="36900" indent="0">
              <a:lnSpc>
                <a:spcPct val="115000"/>
              </a:lnSpc>
              <a:spcAft>
                <a:spcPts val="1000"/>
              </a:spcAft>
              <a:buNone/>
            </a:pPr>
            <a:r>
              <a:rPr lang="pt-BR" sz="1800" dirty="0">
                <a:effectLst/>
                <a:latin typeface="Arial" panose="020B0604020202020204" pitchFamily="34" charset="0"/>
                <a:ea typeface="Times New Roman" panose="02020603050405020304" pitchFamily="18" charset="0"/>
              </a:rPr>
              <a:t> </a:t>
            </a:r>
          </a:p>
          <a:p>
            <a:pPr marL="36900" indent="0" algn="r">
              <a:lnSpc>
                <a:spcPct val="115000"/>
              </a:lnSpc>
              <a:spcAft>
                <a:spcPts val="1000"/>
              </a:spcAft>
              <a:buNone/>
            </a:pPr>
            <a:r>
              <a:rPr lang="pt-BR" sz="1800" dirty="0">
                <a:effectLst/>
                <a:latin typeface="Arial" panose="020B0604020202020204" pitchFamily="34" charset="0"/>
                <a:ea typeface="Times New Roman" panose="02020603050405020304" pitchFamily="18" charset="0"/>
              </a:rPr>
              <a:t>(LOCKE, J. </a:t>
            </a:r>
            <a:r>
              <a:rPr lang="pt-BR" sz="1800" i="1" dirty="0">
                <a:effectLst/>
                <a:latin typeface="Arial" panose="020B0604020202020204" pitchFamily="34" charset="0"/>
                <a:ea typeface="Times New Roman" panose="02020603050405020304" pitchFamily="18" charset="0"/>
              </a:rPr>
              <a:t>Segundo tratado sobre o governo civil. </a:t>
            </a:r>
            <a:r>
              <a:rPr lang="pt-BR" sz="1800" dirty="0">
                <a:effectLst/>
                <a:latin typeface="Arial" panose="020B0604020202020204" pitchFamily="34" charset="0"/>
                <a:ea typeface="Times New Roman" panose="02020603050405020304" pitchFamily="18" charset="0"/>
              </a:rPr>
              <a:t>São Paulo: Abril Cultural, 1983, p. 48; 45; 52)</a:t>
            </a:r>
          </a:p>
          <a:p>
            <a:pPr marL="36900" indent="0">
              <a:lnSpc>
                <a:spcPct val="115000"/>
              </a:lnSpc>
              <a:spcAft>
                <a:spcPts val="1000"/>
              </a:spcAft>
              <a:buNone/>
            </a:pPr>
            <a:r>
              <a:rPr lang="pt-BR" sz="1800" dirty="0">
                <a:effectLst/>
                <a:latin typeface="Arial" panose="020B0604020202020204" pitchFamily="34" charset="0"/>
                <a:ea typeface="Times New Roman" panose="02020603050405020304" pitchFamily="18" charset="0"/>
              </a:rPr>
              <a:t> </a:t>
            </a:r>
          </a:p>
          <a:p>
            <a:pPr marL="36900" indent="0">
              <a:lnSpc>
                <a:spcPct val="115000"/>
              </a:lnSpc>
              <a:spcAft>
                <a:spcPts val="1000"/>
              </a:spcAft>
              <a:buNone/>
            </a:pPr>
            <a:r>
              <a:rPr lang="pt-BR" sz="1800" dirty="0">
                <a:effectLst/>
                <a:latin typeface="Arial" panose="020B0604020202020204" pitchFamily="34" charset="0"/>
                <a:ea typeface="Times New Roman" panose="02020603050405020304" pitchFamily="18" charset="0"/>
              </a:rPr>
              <a:t>Em consonância com essa concepção de propriedade do filósofo, é correto</a:t>
            </a:r>
            <a:r>
              <a:rPr lang="pt-BR" sz="1800" b="1" dirty="0">
                <a:effectLst/>
                <a:latin typeface="Arial" panose="020B0604020202020204" pitchFamily="34" charset="0"/>
                <a:ea typeface="Times New Roman" panose="02020603050405020304" pitchFamily="18" charset="0"/>
              </a:rPr>
              <a:t> </a:t>
            </a:r>
            <a:r>
              <a:rPr lang="pt-BR" sz="1800" dirty="0">
                <a:effectLst/>
                <a:latin typeface="Arial" panose="020B0604020202020204" pitchFamily="34" charset="0"/>
                <a:ea typeface="Times New Roman" panose="02020603050405020304" pitchFamily="18" charset="0"/>
              </a:rPr>
              <a:t>afirmar que </a:t>
            </a:r>
          </a:p>
          <a:p>
            <a:pPr marL="0" indent="0">
              <a:lnSpc>
                <a:spcPct val="115000"/>
              </a:lnSpc>
              <a:spcAft>
                <a:spcPts val="1000"/>
              </a:spcAft>
              <a:buNone/>
            </a:pPr>
            <a:r>
              <a:rPr lang="pt-BR" sz="1800" dirty="0">
                <a:effectLst/>
                <a:latin typeface="Arial" panose="020B0604020202020204" pitchFamily="34" charset="0"/>
                <a:ea typeface="Times New Roman" panose="02020603050405020304" pitchFamily="18" charset="0"/>
              </a:rPr>
              <a:t>01) o direito à propriedade é, prioritariamente, fruto do trabalho.  </a:t>
            </a:r>
            <a:r>
              <a:rPr lang="pt-BR"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pt-BR" sz="1800" dirty="0">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sz="1800" dirty="0">
                <a:effectLst/>
                <a:latin typeface="Arial" panose="020B0604020202020204" pitchFamily="34" charset="0"/>
                <a:ea typeface="Times New Roman" panose="02020603050405020304" pitchFamily="18" charset="0"/>
              </a:rPr>
              <a:t>02) o direito à propriedade é fundado naquele que primeiro se apossou do bem (terra, animais etc.).  </a:t>
            </a:r>
            <a:r>
              <a:rPr lang="pt-BR"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pt-BR" sz="1800" dirty="0">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sz="1800" dirty="0">
                <a:effectLst/>
                <a:latin typeface="Arial" panose="020B0604020202020204" pitchFamily="34" charset="0"/>
                <a:ea typeface="Times New Roman" panose="02020603050405020304" pitchFamily="18" charset="0"/>
              </a:rPr>
              <a:t>04) o fato de os recursos naturais serem comuns a todos os homens gera um impedimento à propriedade individual.  </a:t>
            </a:r>
            <a:r>
              <a:rPr lang="pt-BR"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pt-BR" sz="1800" dirty="0">
              <a:effectLst/>
              <a:latin typeface="Arial" panose="020B0604020202020204" pitchFamily="34" charset="0"/>
              <a:ea typeface="Times New Roman" panose="02020603050405020304" pitchFamily="18" charset="0"/>
            </a:endParaRPr>
          </a:p>
          <a:p>
            <a:pPr marL="0" indent="0">
              <a:lnSpc>
                <a:spcPct val="115000"/>
              </a:lnSpc>
              <a:spcAft>
                <a:spcPts val="1000"/>
              </a:spcAft>
              <a:buNone/>
            </a:pPr>
            <a:r>
              <a:rPr lang="pt-BR" sz="1800" dirty="0">
                <a:effectLst/>
                <a:latin typeface="Arial" panose="020B0604020202020204" pitchFamily="34" charset="0"/>
                <a:ea typeface="Times New Roman" panose="02020603050405020304" pitchFamily="18" charset="0"/>
              </a:rPr>
              <a:t>08) o trabalho individualiza o que era propriedade comum, pois agrega algo particular ao bem.  </a:t>
            </a:r>
            <a:r>
              <a:rPr lang="pt-BR"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lnSpc>
                <a:spcPct val="115000"/>
              </a:lnSpc>
              <a:spcAft>
                <a:spcPts val="1000"/>
              </a:spcAft>
              <a:buNone/>
            </a:pPr>
            <a:r>
              <a:rPr lang="pt-BR" sz="1800" dirty="0">
                <a:effectLst/>
                <a:latin typeface="Arial" panose="020B0604020202020204" pitchFamily="34" charset="0"/>
                <a:ea typeface="Times New Roman" panose="02020603050405020304" pitchFamily="18" charset="0"/>
              </a:rPr>
              <a:t>16) o trabalho antecede a propriedade do bem e não o contrário.</a:t>
            </a:r>
            <a:endParaRPr lang="pt-BR" dirty="0"/>
          </a:p>
        </p:txBody>
      </p:sp>
    </p:spTree>
    <p:extLst>
      <p:ext uri="{BB962C8B-B14F-4D97-AF65-F5344CB8AC3E}">
        <p14:creationId xmlns:p14="http://schemas.microsoft.com/office/powerpoint/2010/main" val="138986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7216E-27BC-4C96-9F78-8D771D158190}"/>
              </a:ext>
            </a:extLst>
          </p:cNvPr>
          <p:cNvSpPr>
            <a:spLocks noGrp="1"/>
          </p:cNvSpPr>
          <p:nvPr>
            <p:ph type="title"/>
          </p:nvPr>
        </p:nvSpPr>
        <p:spPr/>
        <p:txBody>
          <a:bodyPr/>
          <a:lstStyle/>
          <a:p>
            <a:endParaRPr lang="pt-BR"/>
          </a:p>
        </p:txBody>
      </p:sp>
      <p:pic>
        <p:nvPicPr>
          <p:cNvPr id="5122" name="Picture 2" descr="Index of /Figuras">
            <a:extLst>
              <a:ext uri="{FF2B5EF4-FFF2-40B4-BE49-F238E27FC236}">
                <a16:creationId xmlns:a16="http://schemas.microsoft.com/office/drawing/2014/main" id="{B1A964C5-BF45-4F48-BE30-4F618DE94C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3464" y="1020875"/>
            <a:ext cx="4816249" cy="481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3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647B3-8CC3-4D1A-A14C-48D7BE6D005B}"/>
              </a:ext>
            </a:extLst>
          </p:cNvPr>
          <p:cNvSpPr>
            <a:spLocks noGrp="1"/>
          </p:cNvSpPr>
          <p:nvPr>
            <p:ph type="title"/>
          </p:nvPr>
        </p:nvSpPr>
        <p:spPr/>
        <p:txBody>
          <a:bodyPr/>
          <a:lstStyle/>
          <a:p>
            <a:endParaRPr lang="pt-BR"/>
          </a:p>
        </p:txBody>
      </p:sp>
      <p:pic>
        <p:nvPicPr>
          <p:cNvPr id="4" name="Espaço Reservado para Conteúdo 4" descr="Contratualistas.jpg">
            <a:extLst>
              <a:ext uri="{FF2B5EF4-FFF2-40B4-BE49-F238E27FC236}">
                <a16:creationId xmlns:a16="http://schemas.microsoft.com/office/drawing/2014/main" id="{9A053C41-6BF6-4C67-870D-4ED17B6CC12B}"/>
              </a:ext>
            </a:extLst>
          </p:cNvPr>
          <p:cNvPicPr>
            <a:picLocks noGrp="1" noChangeAspect="1"/>
          </p:cNvPicPr>
          <p:nvPr>
            <p:ph idx="1"/>
          </p:nvPr>
        </p:nvPicPr>
        <p:blipFill>
          <a:blip r:embed="rId2"/>
          <a:stretch>
            <a:fillRect/>
          </a:stretch>
        </p:blipFill>
        <p:spPr>
          <a:xfrm>
            <a:off x="0" y="0"/>
            <a:ext cx="12192000" cy="6817659"/>
          </a:xfrm>
          <a:prstGeom prst="rect">
            <a:avLst/>
          </a:prstGeom>
        </p:spPr>
      </p:pic>
    </p:spTree>
    <p:extLst>
      <p:ext uri="{BB962C8B-B14F-4D97-AF65-F5344CB8AC3E}">
        <p14:creationId xmlns:p14="http://schemas.microsoft.com/office/powerpoint/2010/main" val="2362316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7CFB9-BD8D-44CC-9A2B-D4EF37CC7D00}"/>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7A26094B-50F5-4062-89EF-11E6DCB1F13E}"/>
              </a:ext>
            </a:extLst>
          </p:cNvPr>
          <p:cNvPicPr>
            <a:picLocks noGrp="1" noChangeAspect="1"/>
          </p:cNvPicPr>
          <p:nvPr>
            <p:ph idx="1"/>
          </p:nvPr>
        </p:nvPicPr>
        <p:blipFill>
          <a:blip r:embed="rId2"/>
          <a:stretch>
            <a:fillRect/>
          </a:stretch>
        </p:blipFill>
        <p:spPr>
          <a:xfrm>
            <a:off x="0" y="-1"/>
            <a:ext cx="12266646" cy="6858001"/>
          </a:xfrm>
        </p:spPr>
      </p:pic>
      <p:pic>
        <p:nvPicPr>
          <p:cNvPr id="7" name="Imagem 6">
            <a:extLst>
              <a:ext uri="{FF2B5EF4-FFF2-40B4-BE49-F238E27FC236}">
                <a16:creationId xmlns:a16="http://schemas.microsoft.com/office/drawing/2014/main" id="{60CAF6F2-FFFB-45E4-BC77-35A67D1EEBAD}"/>
              </a:ext>
            </a:extLst>
          </p:cNvPr>
          <p:cNvPicPr>
            <a:picLocks noChangeAspect="1"/>
          </p:cNvPicPr>
          <p:nvPr/>
        </p:nvPicPr>
        <p:blipFill>
          <a:blip r:embed="rId3"/>
          <a:stretch>
            <a:fillRect/>
          </a:stretch>
        </p:blipFill>
        <p:spPr>
          <a:xfrm>
            <a:off x="9797202" y="-1"/>
            <a:ext cx="2384150" cy="3143250"/>
          </a:xfrm>
          <a:prstGeom prst="rect">
            <a:avLst/>
          </a:prstGeom>
        </p:spPr>
      </p:pic>
      <p:pic>
        <p:nvPicPr>
          <p:cNvPr id="9" name="Imagem 8">
            <a:extLst>
              <a:ext uri="{FF2B5EF4-FFF2-40B4-BE49-F238E27FC236}">
                <a16:creationId xmlns:a16="http://schemas.microsoft.com/office/drawing/2014/main" id="{92607854-F3F7-4A0E-93FB-0CCD4E72A21C}"/>
              </a:ext>
            </a:extLst>
          </p:cNvPr>
          <p:cNvPicPr>
            <a:picLocks noChangeAspect="1"/>
          </p:cNvPicPr>
          <p:nvPr/>
        </p:nvPicPr>
        <p:blipFill>
          <a:blip r:embed="rId4"/>
          <a:stretch>
            <a:fillRect/>
          </a:stretch>
        </p:blipFill>
        <p:spPr>
          <a:xfrm>
            <a:off x="9807850" y="3428999"/>
            <a:ext cx="2384150" cy="3409112"/>
          </a:xfrm>
          <a:prstGeom prst="rect">
            <a:avLst/>
          </a:prstGeom>
        </p:spPr>
      </p:pic>
    </p:spTree>
    <p:extLst>
      <p:ext uri="{BB962C8B-B14F-4D97-AF65-F5344CB8AC3E}">
        <p14:creationId xmlns:p14="http://schemas.microsoft.com/office/powerpoint/2010/main" val="3005588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B1AEB-10B3-4F78-A69B-217015DF1551}"/>
              </a:ext>
            </a:extLst>
          </p:cNvPr>
          <p:cNvSpPr>
            <a:spLocks noGrp="1"/>
          </p:cNvSpPr>
          <p:nvPr>
            <p:ph type="title"/>
          </p:nvPr>
        </p:nvSpPr>
        <p:spPr>
          <a:xfrm>
            <a:off x="684212" y="5110184"/>
            <a:ext cx="8534400" cy="1507067"/>
          </a:xfrm>
          <a:ln>
            <a:solidFill>
              <a:schemeClr val="bg1"/>
            </a:solidFill>
          </a:ln>
        </p:spPr>
        <p:txBody>
          <a:bodyPr>
            <a:normAutofit/>
          </a:bodyPr>
          <a:lstStyle/>
          <a:p>
            <a:pPr algn="ctr"/>
            <a:r>
              <a:rPr lang="pt-BR" sz="4400" u="sng" dirty="0">
                <a:solidFill>
                  <a:srgbClr val="FF3300"/>
                </a:solidFill>
                <a:latin typeface="Algerian" panose="04020705040A02060702" pitchFamily="82" charset="0"/>
              </a:rPr>
              <a:t>Teoria</a:t>
            </a:r>
            <a:r>
              <a:rPr lang="pt-BR" sz="4400" dirty="0">
                <a:solidFill>
                  <a:srgbClr val="FF3300"/>
                </a:solidFill>
                <a:latin typeface="Algerian" panose="04020705040A02060702" pitchFamily="82" charset="0"/>
              </a:rPr>
              <a:t> </a:t>
            </a:r>
            <a:r>
              <a:rPr lang="pt-BR" sz="4400" u="sng" dirty="0">
                <a:solidFill>
                  <a:srgbClr val="FF3300"/>
                </a:solidFill>
                <a:latin typeface="Algerian" panose="04020705040A02060702" pitchFamily="82" charset="0"/>
              </a:rPr>
              <a:t>política</a:t>
            </a:r>
            <a:r>
              <a:rPr lang="pt-BR" sz="4400" dirty="0">
                <a:solidFill>
                  <a:srgbClr val="FF3300"/>
                </a:solidFill>
                <a:latin typeface="Algerian" panose="04020705040A02060702" pitchFamily="82" charset="0"/>
              </a:rPr>
              <a:t> - </a:t>
            </a:r>
            <a:r>
              <a:rPr lang="pt-BR" sz="4400" u="sng" dirty="0">
                <a:solidFill>
                  <a:srgbClr val="FF3300"/>
                </a:solidFill>
                <a:latin typeface="Algerian" panose="04020705040A02060702" pitchFamily="82" charset="0"/>
              </a:rPr>
              <a:t>ROUSSEAU</a:t>
            </a:r>
          </a:p>
        </p:txBody>
      </p:sp>
      <p:sp>
        <p:nvSpPr>
          <p:cNvPr id="3" name="Espaço Reservado para Conteúdo 2">
            <a:extLst>
              <a:ext uri="{FF2B5EF4-FFF2-40B4-BE49-F238E27FC236}">
                <a16:creationId xmlns:a16="http://schemas.microsoft.com/office/drawing/2014/main" id="{ECCA9FDF-05D6-49AF-BBE4-EEC78DAD754A}"/>
              </a:ext>
            </a:extLst>
          </p:cNvPr>
          <p:cNvSpPr>
            <a:spLocks noGrp="1"/>
          </p:cNvSpPr>
          <p:nvPr>
            <p:ph idx="1"/>
          </p:nvPr>
        </p:nvSpPr>
        <p:spPr>
          <a:xfrm>
            <a:off x="684212" y="119270"/>
            <a:ext cx="8534400" cy="4876800"/>
          </a:xfrm>
          <a:ln>
            <a:solidFill>
              <a:schemeClr val="bg1"/>
            </a:solidFill>
          </a:ln>
        </p:spPr>
        <p:txBody>
          <a:bodyPr>
            <a:normAutofit/>
          </a:bodyPr>
          <a:lstStyle/>
          <a:p>
            <a:r>
              <a:rPr lang="pt-BR" sz="2800" b="1" dirty="0">
                <a:solidFill>
                  <a:srgbClr val="00B0F0"/>
                </a:solidFill>
              </a:rPr>
              <a:t>O Estado de Natureza:</a:t>
            </a:r>
          </a:p>
          <a:p>
            <a:pPr lvl="1"/>
            <a:r>
              <a:rPr lang="pt-BR" sz="2400" dirty="0">
                <a:solidFill>
                  <a:srgbClr val="00B050"/>
                </a:solidFill>
              </a:rPr>
              <a:t>“O bom selvagem”: </a:t>
            </a:r>
            <a:r>
              <a:rPr lang="pt-BR" sz="2400" dirty="0">
                <a:solidFill>
                  <a:schemeClr val="tx1"/>
                </a:solidFill>
              </a:rPr>
              <a:t>Amor próprio e compaixão;</a:t>
            </a:r>
          </a:p>
          <a:p>
            <a:pPr lvl="1"/>
            <a:r>
              <a:rPr lang="pt-BR" sz="2400" dirty="0">
                <a:solidFill>
                  <a:srgbClr val="00B050"/>
                </a:solidFill>
              </a:rPr>
              <a:t>Propriedade privada </a:t>
            </a:r>
            <a:r>
              <a:rPr lang="pt-BR" sz="2400" dirty="0">
                <a:solidFill>
                  <a:srgbClr val="FF0000"/>
                </a:solidFill>
                <a:sym typeface="Wingdings" panose="05000000000000000000" pitchFamily="2" charset="2"/>
              </a:rPr>
              <a:t></a:t>
            </a:r>
            <a:r>
              <a:rPr lang="pt-BR" sz="2400" dirty="0">
                <a:solidFill>
                  <a:schemeClr val="tx1"/>
                </a:solidFill>
                <a:sym typeface="Wingdings" panose="05000000000000000000" pitchFamily="2" charset="2"/>
              </a:rPr>
              <a:t> Origem da desigualdade;</a:t>
            </a:r>
          </a:p>
          <a:p>
            <a:r>
              <a:rPr lang="pt-BR" sz="2800" b="1" dirty="0">
                <a:solidFill>
                  <a:srgbClr val="00B0F0"/>
                </a:solidFill>
                <a:sym typeface="Wingdings" panose="05000000000000000000" pitchFamily="2" charset="2"/>
              </a:rPr>
              <a:t>Contrato Social: </a:t>
            </a:r>
            <a:r>
              <a:rPr lang="pt-BR" sz="2800" b="1" dirty="0">
                <a:solidFill>
                  <a:srgbClr val="FFC000"/>
                </a:solidFill>
                <a:sym typeface="Wingdings" panose="05000000000000000000" pitchFamily="2" charset="2"/>
              </a:rPr>
              <a:t>Democracia.</a:t>
            </a:r>
          </a:p>
          <a:p>
            <a:pPr lvl="1"/>
            <a:r>
              <a:rPr lang="pt-BR" sz="2400" dirty="0">
                <a:solidFill>
                  <a:srgbClr val="00B050"/>
                </a:solidFill>
              </a:rPr>
              <a:t>“Vontade Geral”;</a:t>
            </a:r>
          </a:p>
          <a:p>
            <a:pPr lvl="1"/>
            <a:r>
              <a:rPr lang="pt-BR" sz="2400" dirty="0">
                <a:solidFill>
                  <a:srgbClr val="00B050"/>
                </a:solidFill>
              </a:rPr>
              <a:t>Soberania do Povo;</a:t>
            </a:r>
          </a:p>
          <a:p>
            <a:pPr lvl="1"/>
            <a:r>
              <a:rPr lang="pt-BR" sz="2400" dirty="0">
                <a:solidFill>
                  <a:srgbClr val="00B050"/>
                </a:solidFill>
              </a:rPr>
              <a:t>O governante </a:t>
            </a:r>
            <a:r>
              <a:rPr lang="pt-BR" sz="2400" dirty="0">
                <a:solidFill>
                  <a:srgbClr val="FF0000"/>
                </a:solidFill>
                <a:sym typeface="Wingdings" panose="05000000000000000000" pitchFamily="2" charset="2"/>
              </a:rPr>
              <a:t></a:t>
            </a:r>
            <a:r>
              <a:rPr lang="pt-BR" sz="2400" dirty="0">
                <a:solidFill>
                  <a:schemeClr val="tx1"/>
                </a:solidFill>
                <a:sym typeface="Wingdings" panose="05000000000000000000" pitchFamily="2" charset="2"/>
              </a:rPr>
              <a:t> Comissário da vontade geral;</a:t>
            </a:r>
          </a:p>
          <a:p>
            <a:r>
              <a:rPr lang="pt-BR" sz="2800" b="1" dirty="0">
                <a:solidFill>
                  <a:srgbClr val="00B0F0"/>
                </a:solidFill>
                <a:sym typeface="Wingdings" panose="05000000000000000000" pitchFamily="2" charset="2"/>
              </a:rPr>
              <a:t>Via Educação:</a:t>
            </a:r>
          </a:p>
          <a:p>
            <a:pPr lvl="1"/>
            <a:r>
              <a:rPr lang="pt-BR" sz="2400" dirty="0">
                <a:solidFill>
                  <a:srgbClr val="00B050"/>
                </a:solidFill>
                <a:sym typeface="Wingdings" panose="05000000000000000000" pitchFamily="2" charset="2"/>
              </a:rPr>
              <a:t>Livre </a:t>
            </a:r>
            <a:r>
              <a:rPr lang="pt-BR" sz="2400" dirty="0">
                <a:solidFill>
                  <a:schemeClr val="tx1"/>
                </a:solidFill>
                <a:sym typeface="Wingdings" panose="05000000000000000000" pitchFamily="2" charset="2"/>
              </a:rPr>
              <a:t>– </a:t>
            </a:r>
            <a:r>
              <a:rPr lang="pt-BR" sz="2400" dirty="0">
                <a:solidFill>
                  <a:srgbClr val="00B050"/>
                </a:solidFill>
                <a:sym typeface="Wingdings" panose="05000000000000000000" pitchFamily="2" charset="2"/>
              </a:rPr>
              <a:t>Autônoma</a:t>
            </a:r>
            <a:r>
              <a:rPr lang="pt-BR" sz="2400" dirty="0">
                <a:solidFill>
                  <a:schemeClr val="tx1"/>
                </a:solidFill>
                <a:sym typeface="Wingdings" panose="05000000000000000000" pitchFamily="2" charset="2"/>
              </a:rPr>
              <a:t> – </a:t>
            </a:r>
            <a:r>
              <a:rPr lang="pt-BR" sz="2400" dirty="0">
                <a:solidFill>
                  <a:srgbClr val="00B050"/>
                </a:solidFill>
                <a:sym typeface="Wingdings" panose="05000000000000000000" pitchFamily="2" charset="2"/>
              </a:rPr>
              <a:t>Ativa;</a:t>
            </a:r>
            <a:endParaRPr lang="pt-BR" sz="2000" dirty="0">
              <a:solidFill>
                <a:srgbClr val="00B050"/>
              </a:solidFill>
              <a:sym typeface="Wingdings" panose="05000000000000000000" pitchFamily="2" charset="2"/>
            </a:endParaRPr>
          </a:p>
        </p:txBody>
      </p:sp>
      <p:pic>
        <p:nvPicPr>
          <p:cNvPr id="5" name="Imagem 4">
            <a:extLst>
              <a:ext uri="{FF2B5EF4-FFF2-40B4-BE49-F238E27FC236}">
                <a16:creationId xmlns:a16="http://schemas.microsoft.com/office/drawing/2014/main" id="{A456B665-0D4C-4468-93B9-AF47CAFEE32F}"/>
              </a:ext>
            </a:extLst>
          </p:cNvPr>
          <p:cNvPicPr>
            <a:picLocks noChangeAspect="1"/>
          </p:cNvPicPr>
          <p:nvPr/>
        </p:nvPicPr>
        <p:blipFill>
          <a:blip r:embed="rId2"/>
          <a:stretch>
            <a:fillRect/>
          </a:stretch>
        </p:blipFill>
        <p:spPr>
          <a:xfrm>
            <a:off x="7908347" y="506570"/>
            <a:ext cx="4219092" cy="1985455"/>
          </a:xfrm>
          <a:prstGeom prst="rect">
            <a:avLst/>
          </a:prstGeom>
        </p:spPr>
      </p:pic>
      <p:pic>
        <p:nvPicPr>
          <p:cNvPr id="7" name="Imagem 6">
            <a:extLst>
              <a:ext uri="{FF2B5EF4-FFF2-40B4-BE49-F238E27FC236}">
                <a16:creationId xmlns:a16="http://schemas.microsoft.com/office/drawing/2014/main" id="{275217C1-644C-4684-B75A-70C8E63F2C57}"/>
              </a:ext>
            </a:extLst>
          </p:cNvPr>
          <p:cNvPicPr>
            <a:picLocks noChangeAspect="1"/>
          </p:cNvPicPr>
          <p:nvPr/>
        </p:nvPicPr>
        <p:blipFill>
          <a:blip r:embed="rId3"/>
          <a:stretch>
            <a:fillRect/>
          </a:stretch>
        </p:blipFill>
        <p:spPr>
          <a:xfrm>
            <a:off x="8212046" y="2651497"/>
            <a:ext cx="3781821" cy="1985456"/>
          </a:xfrm>
          <a:prstGeom prst="rect">
            <a:avLst/>
          </a:prstGeom>
        </p:spPr>
      </p:pic>
    </p:spTree>
    <p:extLst>
      <p:ext uri="{BB962C8B-B14F-4D97-AF65-F5344CB8AC3E}">
        <p14:creationId xmlns:p14="http://schemas.microsoft.com/office/powerpoint/2010/main" val="2400366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7216E-27BC-4C96-9F78-8D771D158190}"/>
              </a:ext>
            </a:extLst>
          </p:cNvPr>
          <p:cNvSpPr>
            <a:spLocks noGrp="1"/>
          </p:cNvSpPr>
          <p:nvPr>
            <p:ph type="title"/>
          </p:nvPr>
        </p:nvSpPr>
        <p:spPr/>
        <p:txBody>
          <a:bodyPr/>
          <a:lstStyle/>
          <a:p>
            <a:endParaRPr lang="pt-BR"/>
          </a:p>
        </p:txBody>
      </p:sp>
      <p:pic>
        <p:nvPicPr>
          <p:cNvPr id="5122" name="Picture 2" descr="Index of /Figuras">
            <a:extLst>
              <a:ext uri="{FF2B5EF4-FFF2-40B4-BE49-F238E27FC236}">
                <a16:creationId xmlns:a16="http://schemas.microsoft.com/office/drawing/2014/main" id="{B1A964C5-BF45-4F48-BE30-4F618DE94C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3464" y="1020875"/>
            <a:ext cx="4816249" cy="481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09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0" y="0"/>
            <a:ext cx="12192000" cy="6858000"/>
          </a:xfrm>
        </p:spPr>
        <p:txBody>
          <a:bodyPr>
            <a:normAutofit lnSpcReduction="10000"/>
          </a:bodyPr>
          <a:lstStyle/>
          <a:p>
            <a:pPr marL="36900" indent="0" algn="just">
              <a:lnSpc>
                <a:spcPct val="115000"/>
              </a:lnSpc>
              <a:spcAft>
                <a:spcPts val="1000"/>
              </a:spcAft>
              <a:buNone/>
            </a:pPr>
            <a:r>
              <a:rPr lang="pt-BR" sz="2400" dirty="0"/>
              <a:t>(Enem)  Antes que a arte polisse nossas maneiras e ensinasse nossas paixões a falarem a linguagem apurada, nossos costumes eram rústicos. Não era melhor, mas os homens encontravam sua segurança na facilidade para se reconhecerem reciprocamente, e essa vantagem, de cujo valor não temos mais a noção, poupava-lhes muitos vícios.</a:t>
            </a:r>
          </a:p>
          <a:p>
            <a:pPr marL="36900" indent="0" algn="just">
              <a:lnSpc>
                <a:spcPct val="115000"/>
              </a:lnSpc>
              <a:spcAft>
                <a:spcPts val="1000"/>
              </a:spcAft>
              <a:buNone/>
            </a:pPr>
            <a:r>
              <a:rPr lang="pt-BR" sz="2400" dirty="0"/>
              <a:t>ROUSSEAU, J.-J. Discurso sobre as ciências e as artes. São Paulo: Abril Cultural, 1983 (adaptado). </a:t>
            </a:r>
          </a:p>
          <a:p>
            <a:pPr marL="36900" indent="0" algn="just">
              <a:lnSpc>
                <a:spcPct val="115000"/>
              </a:lnSpc>
              <a:spcAft>
                <a:spcPts val="1000"/>
              </a:spcAft>
              <a:buNone/>
            </a:pPr>
            <a:r>
              <a:rPr lang="pt-BR" sz="2400" dirty="0"/>
              <a:t>No presente excerto, o filósofo Jean-Jacques Rousseau (1712-1778) exalta uma condição que teria sido vivenciada pelo homem em qual situação? </a:t>
            </a:r>
          </a:p>
          <a:p>
            <a:pPr marL="0" indent="0" algn="just">
              <a:lnSpc>
                <a:spcPct val="115000"/>
              </a:lnSpc>
              <a:spcAft>
                <a:spcPts val="1000"/>
              </a:spcAft>
              <a:buNone/>
            </a:pPr>
            <a:r>
              <a:rPr lang="pt-BR" sz="2400" dirty="0"/>
              <a:t>a) No sistema monástico, pela valorização da religião.   </a:t>
            </a:r>
          </a:p>
          <a:p>
            <a:pPr marL="0" indent="0" algn="just">
              <a:lnSpc>
                <a:spcPct val="115000"/>
              </a:lnSpc>
              <a:spcAft>
                <a:spcPts val="1000"/>
              </a:spcAft>
              <a:buNone/>
            </a:pPr>
            <a:r>
              <a:rPr lang="pt-BR" sz="2400" dirty="0"/>
              <a:t>b) Na existência em comunidade, pela comunhão de valores.   </a:t>
            </a:r>
          </a:p>
          <a:p>
            <a:pPr marL="0" indent="0" algn="just">
              <a:lnSpc>
                <a:spcPct val="115000"/>
              </a:lnSpc>
              <a:spcAft>
                <a:spcPts val="1000"/>
              </a:spcAft>
              <a:buNone/>
            </a:pPr>
            <a:r>
              <a:rPr lang="pt-BR" sz="2400" dirty="0"/>
              <a:t>c) No modelo de autogestão, pela emancipação do sujeito.   </a:t>
            </a:r>
          </a:p>
          <a:p>
            <a:pPr marL="0" indent="0" algn="just">
              <a:lnSpc>
                <a:spcPct val="115000"/>
              </a:lnSpc>
              <a:spcAft>
                <a:spcPts val="1000"/>
              </a:spcAft>
              <a:buNone/>
            </a:pPr>
            <a:r>
              <a:rPr lang="pt-BR" sz="2400" dirty="0"/>
              <a:t>d) No estado de natureza, pelo exercício da liberdade.   </a:t>
            </a:r>
          </a:p>
          <a:p>
            <a:pPr marL="0" indent="0" algn="just">
              <a:lnSpc>
                <a:spcPct val="115000"/>
              </a:lnSpc>
              <a:spcAft>
                <a:spcPts val="1000"/>
              </a:spcAft>
              <a:buNone/>
            </a:pPr>
            <a:r>
              <a:rPr lang="pt-BR" sz="2400" dirty="0"/>
              <a:t>e) Na vida em sociedade, pela abundância de bens.   </a:t>
            </a:r>
            <a:endParaRPr lang="pt-BR"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7228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0" y="0"/>
            <a:ext cx="12192000" cy="6858000"/>
          </a:xfrm>
        </p:spPr>
        <p:txBody>
          <a:bodyPr>
            <a:normAutofit fontScale="92500"/>
          </a:bodyPr>
          <a:lstStyle/>
          <a:p>
            <a:pPr marL="36900" indent="0" algn="just">
              <a:lnSpc>
                <a:spcPct val="115000"/>
              </a:lnSpc>
              <a:spcAft>
                <a:spcPts val="1000"/>
              </a:spcAft>
              <a:buNone/>
            </a:pPr>
            <a:r>
              <a:rPr lang="pt-BR" sz="2400" dirty="0"/>
              <a:t>(Unesp)  Aquele que ousa empreender a instituição de um povo deve sentir-se com capacidade para, por assim dizer, mudar a natureza humana, transformar cada indivíduo, que por si mesmo é um todo perfeito e solitário, em parte de um todo maior, do qual de certo modo esse indivíduo recebe sua vida e seu ser; alterar a constituição do homem para fortificá-la; substituir a existência física e independente, que todos nós recebemos da natureza, por uma existência parcial e moral. Em uma palavra, é preciso que destitua o homem de suas próprias forças para lhe dar outras […] das quais não possa fazer uso sem socorro alheio. </a:t>
            </a:r>
          </a:p>
          <a:p>
            <a:pPr marL="36900" indent="0" algn="just">
              <a:lnSpc>
                <a:spcPct val="115000"/>
              </a:lnSpc>
              <a:spcAft>
                <a:spcPts val="1000"/>
              </a:spcAft>
              <a:buNone/>
            </a:pPr>
            <a:r>
              <a:rPr lang="pt-BR" sz="2400" dirty="0"/>
              <a:t>(Jean-Jacques Rousseau. Do contrato social, 1978.) </a:t>
            </a:r>
          </a:p>
          <a:p>
            <a:pPr marL="36900" indent="0" algn="just">
              <a:lnSpc>
                <a:spcPct val="115000"/>
              </a:lnSpc>
              <a:spcAft>
                <a:spcPts val="1000"/>
              </a:spcAft>
              <a:buNone/>
            </a:pPr>
            <a:r>
              <a:rPr lang="pt-BR" sz="2400" dirty="0"/>
              <a:t>De acordo com a teoria contratualista de Rousseau, é necessário superar a natureza humana para </a:t>
            </a:r>
          </a:p>
          <a:p>
            <a:pPr marL="0" indent="0" algn="just">
              <a:lnSpc>
                <a:spcPct val="115000"/>
              </a:lnSpc>
              <a:spcAft>
                <a:spcPts val="1000"/>
              </a:spcAft>
              <a:buNone/>
            </a:pPr>
            <a:r>
              <a:rPr lang="pt-BR" sz="2400" dirty="0"/>
              <a:t>a) assegurar a integridade do soberano.   </a:t>
            </a:r>
          </a:p>
          <a:p>
            <a:pPr marL="0" indent="0" algn="just">
              <a:lnSpc>
                <a:spcPct val="115000"/>
              </a:lnSpc>
              <a:spcAft>
                <a:spcPts val="1000"/>
              </a:spcAft>
              <a:buNone/>
            </a:pPr>
            <a:r>
              <a:rPr lang="pt-BR" sz="2400" dirty="0"/>
              <a:t>b) conservar as desigualdades sociais.   </a:t>
            </a:r>
          </a:p>
          <a:p>
            <a:pPr marL="0" indent="0" algn="just">
              <a:lnSpc>
                <a:spcPct val="115000"/>
              </a:lnSpc>
              <a:spcAft>
                <a:spcPts val="1000"/>
              </a:spcAft>
              <a:buNone/>
            </a:pPr>
            <a:r>
              <a:rPr lang="pt-BR" sz="2400" dirty="0"/>
              <a:t>c) evitar a guerra de todos contra todos.   </a:t>
            </a:r>
          </a:p>
          <a:p>
            <a:pPr marL="0" indent="0" algn="just">
              <a:lnSpc>
                <a:spcPct val="115000"/>
              </a:lnSpc>
              <a:spcAft>
                <a:spcPts val="1000"/>
              </a:spcAft>
              <a:buNone/>
            </a:pPr>
            <a:r>
              <a:rPr lang="pt-BR" sz="2400" dirty="0"/>
              <a:t>d) promover a efetivação da vontade geral.   </a:t>
            </a:r>
          </a:p>
          <a:p>
            <a:pPr marL="36900" indent="0" algn="just">
              <a:buNone/>
            </a:pPr>
            <a:r>
              <a:rPr lang="pt-BR" sz="2400" dirty="0"/>
              <a:t>e) garantir a preservação da vida. </a:t>
            </a:r>
          </a:p>
        </p:txBody>
      </p:sp>
    </p:spTree>
    <p:extLst>
      <p:ext uri="{BB962C8B-B14F-4D97-AF65-F5344CB8AC3E}">
        <p14:creationId xmlns:p14="http://schemas.microsoft.com/office/powerpoint/2010/main" val="1528559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0" y="0"/>
            <a:ext cx="12192000" cy="6858000"/>
          </a:xfrm>
        </p:spPr>
        <p:txBody>
          <a:bodyPr>
            <a:normAutofit/>
          </a:bodyPr>
          <a:lstStyle/>
          <a:p>
            <a:pPr marL="36900" indent="0" algn="just">
              <a:lnSpc>
                <a:spcPct val="115000"/>
              </a:lnSpc>
              <a:spcAft>
                <a:spcPts val="1000"/>
              </a:spcAft>
              <a:buNone/>
            </a:pPr>
            <a:r>
              <a:rPr lang="pt-BR" dirty="0"/>
              <a:t>(Unesp)  Cada um de nós põe em comum sua pessoa e todo o seu poder sob a direção suprema da vontade geral, e recebemos, enquanto corpo, cada membro como parte indivisível do todo. [...] um corpo moral e coletivo, composto de tantos membros quantos são os votos da assembleia [...]. Essa pessoa pública, que se forma, desse modo, pela união de todas as outras, tomava antigamente o nome de cidade e, hoje, o de república ou de corpo político, o qual é chamado por seus membros de Estado [...]. </a:t>
            </a:r>
          </a:p>
          <a:p>
            <a:pPr marL="36900" indent="0" algn="just">
              <a:lnSpc>
                <a:spcPct val="115000"/>
              </a:lnSpc>
              <a:spcAft>
                <a:spcPts val="1000"/>
              </a:spcAft>
              <a:buNone/>
            </a:pPr>
            <a:r>
              <a:rPr lang="pt-BR" dirty="0"/>
              <a:t>(Jean-Jacques Rousseau. Os pensadores, 1983.) </a:t>
            </a:r>
          </a:p>
          <a:p>
            <a:pPr marL="36900" indent="0" algn="just">
              <a:lnSpc>
                <a:spcPct val="115000"/>
              </a:lnSpc>
              <a:spcAft>
                <a:spcPts val="1000"/>
              </a:spcAft>
              <a:buNone/>
            </a:pPr>
            <a:r>
              <a:rPr lang="pt-BR" dirty="0"/>
              <a:t>O texto, produzido no âmbito do Iluminismo francês, apresenta a doutrina política do </a:t>
            </a:r>
          </a:p>
          <a:p>
            <a:pPr marL="0" indent="0" algn="just">
              <a:lnSpc>
                <a:spcPct val="115000"/>
              </a:lnSpc>
              <a:spcAft>
                <a:spcPts val="1000"/>
              </a:spcAft>
              <a:buNone/>
            </a:pPr>
            <a:r>
              <a:rPr lang="pt-BR" dirty="0"/>
              <a:t>a) coletivismo, manifesto na rejeição da propriedade privada e na defesa dos programas socialistas de estatização.    </a:t>
            </a:r>
          </a:p>
          <a:p>
            <a:pPr marL="0" indent="0" algn="just">
              <a:lnSpc>
                <a:spcPct val="115000"/>
              </a:lnSpc>
              <a:spcAft>
                <a:spcPts val="1000"/>
              </a:spcAft>
              <a:buNone/>
            </a:pPr>
            <a:r>
              <a:rPr lang="pt-BR" dirty="0"/>
              <a:t>b) humanismo, presente no projeto liberal de valorizar o indivíduo e sua realização no trabalho.    </a:t>
            </a:r>
          </a:p>
          <a:p>
            <a:pPr marL="0" indent="0" algn="just">
              <a:lnSpc>
                <a:spcPct val="115000"/>
              </a:lnSpc>
              <a:spcAft>
                <a:spcPts val="1000"/>
              </a:spcAft>
              <a:buNone/>
            </a:pPr>
            <a:r>
              <a:rPr lang="pt-BR" dirty="0"/>
              <a:t>c) socialismo, presente na crítica ao absolutismo monárquico e na defesa da completa igualdade socioeconômica.    </a:t>
            </a:r>
          </a:p>
          <a:p>
            <a:pPr marL="0" indent="0" algn="just">
              <a:lnSpc>
                <a:spcPct val="115000"/>
              </a:lnSpc>
              <a:spcAft>
                <a:spcPts val="1000"/>
              </a:spcAft>
              <a:buNone/>
            </a:pPr>
            <a:r>
              <a:rPr lang="pt-BR" dirty="0"/>
              <a:t>d) corporativismo, presente na proposta fascista de unir o povo em torno da identidade e da vontade nacional.    </a:t>
            </a:r>
          </a:p>
          <a:p>
            <a:pPr marL="0" indent="0" algn="just">
              <a:lnSpc>
                <a:spcPct val="115000"/>
              </a:lnSpc>
              <a:spcAft>
                <a:spcPts val="1000"/>
              </a:spcAft>
              <a:buNone/>
            </a:pPr>
            <a:r>
              <a:rPr lang="pt-BR" dirty="0"/>
              <a:t>e) contratualismo, manifesto na reação ao Antigo Regime e na defesa dos direitos de cidadania.    </a:t>
            </a:r>
          </a:p>
        </p:txBody>
      </p:sp>
    </p:spTree>
    <p:extLst>
      <p:ext uri="{BB962C8B-B14F-4D97-AF65-F5344CB8AC3E}">
        <p14:creationId xmlns:p14="http://schemas.microsoft.com/office/powerpoint/2010/main" val="2344208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0" y="0"/>
            <a:ext cx="12192000" cy="6858000"/>
          </a:xfrm>
        </p:spPr>
        <p:txBody>
          <a:bodyPr>
            <a:normAutofit fontScale="92500" lnSpcReduction="20000"/>
          </a:bodyPr>
          <a:lstStyle/>
          <a:p>
            <a:pPr marL="36900" indent="0" algn="just">
              <a:lnSpc>
                <a:spcPct val="115000"/>
              </a:lnSpc>
              <a:spcAft>
                <a:spcPts val="1000"/>
              </a:spcAft>
              <a:buNone/>
            </a:pPr>
            <a:r>
              <a:rPr lang="pt-BR" dirty="0"/>
              <a:t>(</a:t>
            </a:r>
            <a:r>
              <a:rPr lang="pt-BR" dirty="0" err="1"/>
              <a:t>Uel</a:t>
            </a:r>
            <a:r>
              <a:rPr lang="pt-BR" dirty="0"/>
              <a:t>)  Leia o texto a seguir. </a:t>
            </a:r>
          </a:p>
          <a:p>
            <a:pPr marL="36900" indent="0" algn="just">
              <a:lnSpc>
                <a:spcPct val="115000"/>
              </a:lnSpc>
              <a:spcAft>
                <a:spcPts val="1000"/>
              </a:spcAft>
              <a:buNone/>
            </a:pPr>
            <a:r>
              <a:rPr lang="pt-BR" dirty="0"/>
              <a:t>Por que só o homem é suscetível de tornar-se imbecil? [...] O verdadeiro fundador da sociedade civil foi o primeiro que, tendo cercado um terreno, lembrou-se de dizer isto é meu e encontrou pessoas suficientemente simples para acreditá-lo.</a:t>
            </a:r>
          </a:p>
          <a:p>
            <a:pPr marL="36900" indent="0" algn="just">
              <a:lnSpc>
                <a:spcPct val="115000"/>
              </a:lnSpc>
              <a:spcAft>
                <a:spcPts val="1000"/>
              </a:spcAft>
              <a:buNone/>
            </a:pPr>
            <a:r>
              <a:rPr lang="pt-BR" dirty="0"/>
              <a:t>ROUSSEAU, Jean-Jacques. Discurso sobre a origem e os fundamentos da desigualdade entre os homens. Trad. Lourdes Santos Machado, 3. ed. São Paulo: Abril Cultural, 1983. pp. 243; 259. </a:t>
            </a:r>
          </a:p>
          <a:p>
            <a:pPr marL="36900" indent="0" algn="just">
              <a:lnSpc>
                <a:spcPct val="115000"/>
              </a:lnSpc>
              <a:spcAft>
                <a:spcPts val="1000"/>
              </a:spcAft>
              <a:buNone/>
            </a:pPr>
            <a:r>
              <a:rPr lang="pt-BR" dirty="0"/>
              <a:t>Com base nos conhecimentos sobre sociedade civil, propriedade e natureza humana no pensamento de Rousseau, assinale a alternativa correta. </a:t>
            </a:r>
          </a:p>
          <a:p>
            <a:pPr marL="0" indent="0" algn="just">
              <a:lnSpc>
                <a:spcPct val="115000"/>
              </a:lnSpc>
              <a:spcAft>
                <a:spcPts val="1000"/>
              </a:spcAft>
              <a:buNone/>
            </a:pPr>
            <a:r>
              <a:rPr lang="pt-BR" dirty="0"/>
              <a:t>a) A instauração da propriedade decorre de um ato legítimo da sociedade civil, na medida em que busca atender às necessidades do homem em estado de natureza.    </a:t>
            </a:r>
          </a:p>
          <a:p>
            <a:pPr marL="0" indent="0" algn="just">
              <a:lnSpc>
                <a:spcPct val="115000"/>
              </a:lnSpc>
              <a:spcAft>
                <a:spcPts val="1000"/>
              </a:spcAft>
              <a:buNone/>
            </a:pPr>
            <a:r>
              <a:rPr lang="pt-BR" dirty="0"/>
              <a:t>b) A instauração da propriedade e da sociedade civil cria uma ruptura radical do homem consigo mesmo e de distanciamento da natureza.   </a:t>
            </a:r>
          </a:p>
          <a:p>
            <a:pPr marL="0" indent="0" algn="just">
              <a:lnSpc>
                <a:spcPct val="115000"/>
              </a:lnSpc>
              <a:spcAft>
                <a:spcPts val="1000"/>
              </a:spcAft>
              <a:buNone/>
            </a:pPr>
            <a:r>
              <a:rPr lang="pt-BR" dirty="0"/>
              <a:t>c) A fundação da sociedade civil é legitimada pela racionalidade e pela universalidade do ato de instauração da propriedade privada.   </a:t>
            </a:r>
          </a:p>
          <a:p>
            <a:pPr marL="0" indent="0" algn="just">
              <a:lnSpc>
                <a:spcPct val="115000"/>
              </a:lnSpc>
              <a:spcAft>
                <a:spcPts val="1000"/>
              </a:spcAft>
              <a:buNone/>
            </a:pPr>
            <a:r>
              <a:rPr lang="pt-BR" dirty="0"/>
              <a:t>d) O sentimento mais primitivo do homem, que o leva a instituir a propriedade, é o reconhecimento da necessidade da propriedade para garantir a subsistência.   </a:t>
            </a:r>
          </a:p>
          <a:p>
            <a:pPr marL="36900" indent="0" algn="just">
              <a:buNone/>
            </a:pPr>
            <a:r>
              <a:rPr lang="pt-BR" dirty="0"/>
              <a:t>e) A sociedade civil e a propriedade são expressões da perfectibilidade humana, ou seja, da sua capacidade de aperfeiçoamento.</a:t>
            </a:r>
            <a:r>
              <a:rPr lang="pt-BR" sz="1800" dirty="0">
                <a:effectLst/>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10157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138222" y="223284"/>
            <a:ext cx="11929731" cy="6422065"/>
          </a:xfrm>
        </p:spPr>
        <p:txBody>
          <a:bodyPr>
            <a:normAutofit fontScale="25000" lnSpcReduction="20000"/>
          </a:bodyPr>
          <a:lstStyle/>
          <a:p>
            <a:pPr marL="0" indent="0">
              <a:buNone/>
            </a:pPr>
            <a:r>
              <a:rPr lang="pt-BR" sz="7200" b="1" dirty="0">
                <a:solidFill>
                  <a:srgbClr val="00B0F0"/>
                </a:solidFill>
              </a:rPr>
              <a:t>(UNIOESTE)</a:t>
            </a:r>
            <a:r>
              <a:rPr lang="pt-BR" sz="7200" dirty="0">
                <a:solidFill>
                  <a:schemeClr val="tx1"/>
                </a:solidFill>
              </a:rPr>
              <a:t> </a:t>
            </a:r>
            <a:r>
              <a:rPr lang="pt-BR" sz="7200" i="1" dirty="0">
                <a:solidFill>
                  <a:schemeClr val="tx1"/>
                </a:solidFill>
              </a:rPr>
              <a:t>“A passagem do estado de natureza para o estado civil determina no homem uma mudança muito notável, substituindo na sua conduta o instinto pela justiça dando às suas ações a moralidade que antes lhes faltava. É só então que, tomando a voz do dever o lugar do impulso físico, e o direito o lugar do apetite, o homem, até aí levando em consideração apenas sua pessoa, vê-se forçado a agir baseado em outros princípios e a consultar e ouvir a razão antes de ouvir suas inclinações. Embora nesse estado se prive de muitas vantagens que frui da natureza, ganha outras de igual monta: suas faculdades se exercem e se desenvolvem, suas ideias se alargam, seus sentimentos se enobrecem, toda sua alma se eleva a tal ponto que [...] deveria sem cessar bendizer o instante feliz que dela o arrancou para sempre e fez, de um animal estúpido e limitado, um ser inteligente e um homem”. </a:t>
            </a:r>
            <a:r>
              <a:rPr lang="pt-BR" sz="7200" dirty="0">
                <a:solidFill>
                  <a:schemeClr val="tx1"/>
                </a:solidFill>
              </a:rPr>
              <a:t>(ROUSSEAU, Jean-Jacques. Do contrato social. São Paulo: Abril Cultural, 1983. (Coleção Os Pensadores). p. 36).</a:t>
            </a:r>
            <a:br>
              <a:rPr lang="pt-BR" sz="7200" dirty="0">
                <a:solidFill>
                  <a:schemeClr val="tx1"/>
                </a:solidFill>
              </a:rPr>
            </a:br>
            <a:br>
              <a:rPr lang="pt-BR" sz="7200" dirty="0">
                <a:solidFill>
                  <a:schemeClr val="tx1"/>
                </a:solidFill>
              </a:rPr>
            </a:br>
            <a:r>
              <a:rPr lang="pt-BR" sz="7200" b="1" dirty="0">
                <a:solidFill>
                  <a:srgbClr val="00B0F0"/>
                </a:solidFill>
              </a:rPr>
              <a:t>Com base no texto, seguem as seguintes afirmativas:</a:t>
            </a:r>
            <a:br>
              <a:rPr lang="pt-BR" sz="7200" b="1" dirty="0">
                <a:solidFill>
                  <a:srgbClr val="00B0F0"/>
                </a:solidFill>
              </a:rPr>
            </a:br>
            <a:r>
              <a:rPr lang="pt-BR" sz="7200" dirty="0">
                <a:solidFill>
                  <a:srgbClr val="00B050"/>
                </a:solidFill>
              </a:rPr>
              <a:t>I.</a:t>
            </a:r>
            <a:r>
              <a:rPr lang="pt-BR" sz="7200" dirty="0">
                <a:solidFill>
                  <a:schemeClr val="tx1"/>
                </a:solidFill>
              </a:rPr>
              <a:t> A mudança significativa que ocorre para o homem, na passagem do estado natural para o estado civil, é a de que o homem passa a conduzir-se pelos instintos, como um “animal estúpido e limitado”.</a:t>
            </a:r>
            <a:br>
              <a:rPr lang="pt-BR" sz="7200" dirty="0">
                <a:solidFill>
                  <a:schemeClr val="tx1"/>
                </a:solidFill>
              </a:rPr>
            </a:br>
            <a:r>
              <a:rPr lang="pt-BR" sz="7200" dirty="0">
                <a:solidFill>
                  <a:srgbClr val="00B050"/>
                </a:solidFill>
              </a:rPr>
              <a:t>II.</a:t>
            </a:r>
            <a:r>
              <a:rPr lang="pt-BR" sz="7200" dirty="0">
                <a:solidFill>
                  <a:schemeClr val="tx1"/>
                </a:solidFill>
              </a:rPr>
              <a:t> A conduta do homem, no estado natural, é baseada na justiça e na moralidade e em conformidade com princípios fundados na razão.</a:t>
            </a:r>
            <a:br>
              <a:rPr lang="pt-BR" sz="7200" dirty="0">
                <a:solidFill>
                  <a:schemeClr val="tx1"/>
                </a:solidFill>
              </a:rPr>
            </a:br>
            <a:r>
              <a:rPr lang="pt-BR" sz="7200" dirty="0">
                <a:solidFill>
                  <a:srgbClr val="00B050"/>
                </a:solidFill>
              </a:rPr>
              <a:t>III. </a:t>
            </a:r>
            <a:r>
              <a:rPr lang="pt-BR" sz="7200" dirty="0">
                <a:solidFill>
                  <a:schemeClr val="tx1"/>
                </a:solidFill>
              </a:rPr>
              <a:t>Ao ingressar no estado civil, na sua conduta, o homem substitui a justiça pelo instinto e apetite, orientando-se, apenas, pelas suas inclinações e não pela “voz do dever” e sem “ouvir a razão”.</a:t>
            </a:r>
            <a:br>
              <a:rPr lang="pt-BR" sz="7200" dirty="0">
                <a:solidFill>
                  <a:schemeClr val="tx1"/>
                </a:solidFill>
              </a:rPr>
            </a:br>
            <a:r>
              <a:rPr lang="pt-BR" sz="7200" dirty="0">
                <a:solidFill>
                  <a:srgbClr val="00B050"/>
                </a:solidFill>
              </a:rPr>
              <a:t>IV.</a:t>
            </a:r>
            <a:r>
              <a:rPr lang="pt-BR" sz="7200" dirty="0">
                <a:solidFill>
                  <a:schemeClr val="tx1"/>
                </a:solidFill>
              </a:rPr>
              <a:t> Com a passagem do estado de natureza para o estado civil, o homem passa a agir baseado em princípios da justiça e da moralidade, orientando-se antes pela razão do que pelas inclinações.</a:t>
            </a:r>
            <a:br>
              <a:rPr lang="pt-BR" sz="7200" dirty="0">
                <a:solidFill>
                  <a:schemeClr val="tx1"/>
                </a:solidFill>
              </a:rPr>
            </a:br>
            <a:r>
              <a:rPr lang="pt-BR" sz="7200" dirty="0">
                <a:solidFill>
                  <a:srgbClr val="00B050"/>
                </a:solidFill>
              </a:rPr>
              <a:t>V.</a:t>
            </a:r>
            <a:r>
              <a:rPr lang="pt-BR" sz="7200" dirty="0">
                <a:solidFill>
                  <a:schemeClr val="tx1"/>
                </a:solidFill>
              </a:rPr>
              <a:t> Com a passagem do estado de natureza para o estado civil, o homem obtém vantagens que o faz um “ser inteligente e um homem”, obtendo, assim a “liberdade civil”, submetendo-se, apenas, “à lei que prescrevemos a nós mesmos”.</a:t>
            </a:r>
            <a:br>
              <a:rPr lang="pt-BR" sz="7200" dirty="0">
                <a:solidFill>
                  <a:schemeClr val="tx1"/>
                </a:solidFill>
              </a:rPr>
            </a:br>
            <a:br>
              <a:rPr lang="pt-BR" sz="7200" dirty="0">
                <a:solidFill>
                  <a:schemeClr val="tx1"/>
                </a:solidFill>
              </a:rPr>
            </a:br>
            <a:r>
              <a:rPr lang="pt-BR" sz="7200" dirty="0">
                <a:solidFill>
                  <a:srgbClr val="00B050"/>
                </a:solidFill>
              </a:rPr>
              <a:t>Assinale a alternativa correta:</a:t>
            </a:r>
            <a:br>
              <a:rPr lang="pt-BR" sz="7200" dirty="0">
                <a:solidFill>
                  <a:srgbClr val="00B050"/>
                </a:solidFill>
              </a:rPr>
            </a:br>
            <a:r>
              <a:rPr lang="pt-BR" sz="7200" dirty="0">
                <a:solidFill>
                  <a:srgbClr val="00B0F0"/>
                </a:solidFill>
              </a:rPr>
              <a:t>a.</a:t>
            </a:r>
            <a:r>
              <a:rPr lang="pt-BR" sz="7200" dirty="0">
                <a:solidFill>
                  <a:schemeClr val="tx1"/>
                </a:solidFill>
              </a:rPr>
              <a:t> Apenas IV e V estão corretas.</a:t>
            </a:r>
            <a:br>
              <a:rPr lang="pt-BR" sz="7200" dirty="0">
                <a:solidFill>
                  <a:schemeClr val="tx1"/>
                </a:solidFill>
              </a:rPr>
            </a:br>
            <a:r>
              <a:rPr lang="pt-BR" sz="7200" dirty="0">
                <a:solidFill>
                  <a:srgbClr val="00B0F0"/>
                </a:solidFill>
              </a:rPr>
              <a:t>b.</a:t>
            </a:r>
            <a:r>
              <a:rPr lang="pt-BR" sz="7200" dirty="0">
                <a:solidFill>
                  <a:schemeClr val="tx1"/>
                </a:solidFill>
              </a:rPr>
              <a:t> Apenas I e II estão corretas.</a:t>
            </a:r>
            <a:br>
              <a:rPr lang="pt-BR" sz="7200" dirty="0">
                <a:solidFill>
                  <a:schemeClr val="tx1"/>
                </a:solidFill>
              </a:rPr>
            </a:br>
            <a:r>
              <a:rPr lang="pt-BR" sz="7200" dirty="0">
                <a:solidFill>
                  <a:srgbClr val="00B0F0"/>
                </a:solidFill>
              </a:rPr>
              <a:t>c. </a:t>
            </a:r>
            <a:r>
              <a:rPr lang="pt-BR" sz="7200" dirty="0">
                <a:solidFill>
                  <a:schemeClr val="tx1"/>
                </a:solidFill>
              </a:rPr>
              <a:t>Apenas I e V estão corretas.</a:t>
            </a:r>
            <a:br>
              <a:rPr lang="pt-BR" sz="7200" dirty="0">
                <a:solidFill>
                  <a:schemeClr val="tx1"/>
                </a:solidFill>
              </a:rPr>
            </a:br>
            <a:r>
              <a:rPr lang="pt-BR" sz="7200" dirty="0">
                <a:solidFill>
                  <a:srgbClr val="00B0F0"/>
                </a:solidFill>
              </a:rPr>
              <a:t>d.</a:t>
            </a:r>
            <a:r>
              <a:rPr lang="pt-BR" sz="7200" dirty="0">
                <a:solidFill>
                  <a:schemeClr val="tx1"/>
                </a:solidFill>
              </a:rPr>
              <a:t> Apenas II e V estão corretas.</a:t>
            </a:r>
            <a:br>
              <a:rPr lang="pt-BR" sz="7200" dirty="0">
                <a:solidFill>
                  <a:schemeClr val="tx1"/>
                </a:solidFill>
              </a:rPr>
            </a:br>
            <a:r>
              <a:rPr lang="pt-BR" sz="7200" dirty="0">
                <a:solidFill>
                  <a:srgbClr val="00B0F0"/>
                </a:solidFill>
              </a:rPr>
              <a:t>e.</a:t>
            </a:r>
            <a:r>
              <a:rPr lang="pt-BR" sz="7200" dirty="0">
                <a:solidFill>
                  <a:schemeClr val="tx1"/>
                </a:solidFill>
              </a:rPr>
              <a:t> Apenas II e III estão corretas.</a:t>
            </a:r>
          </a:p>
          <a:p>
            <a:endParaRPr lang="pt-BR" dirty="0"/>
          </a:p>
        </p:txBody>
      </p:sp>
    </p:spTree>
    <p:extLst>
      <p:ext uri="{BB962C8B-B14F-4D97-AF65-F5344CB8AC3E}">
        <p14:creationId xmlns:p14="http://schemas.microsoft.com/office/powerpoint/2010/main" val="4240702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8362DA4-F8D2-47E5-A22D-3F1A5B88DB29}"/>
              </a:ext>
            </a:extLst>
          </p:cNvPr>
          <p:cNvSpPr>
            <a:spLocks noGrp="1"/>
          </p:cNvSpPr>
          <p:nvPr>
            <p:ph idx="1"/>
          </p:nvPr>
        </p:nvSpPr>
        <p:spPr>
          <a:xfrm>
            <a:off x="138222" y="138222"/>
            <a:ext cx="11887201" cy="6539025"/>
          </a:xfrm>
        </p:spPr>
        <p:txBody>
          <a:bodyPr>
            <a:noAutofit/>
          </a:bodyPr>
          <a:lstStyle/>
          <a:p>
            <a:pPr marL="0" indent="0" algn="just">
              <a:buNone/>
            </a:pPr>
            <a:r>
              <a:rPr lang="pt-BR" sz="1600" b="1" dirty="0">
                <a:solidFill>
                  <a:srgbClr val="00B0F0"/>
                </a:solidFill>
                <a:latin typeface="Arial" panose="020B0604020202020204" pitchFamily="34" charset="0"/>
                <a:cs typeface="Arial" panose="020B0604020202020204" pitchFamily="34" charset="0"/>
              </a:rPr>
              <a:t>(UEL) </a:t>
            </a:r>
            <a:r>
              <a:rPr lang="pt-BR" sz="1600" dirty="0">
                <a:solidFill>
                  <a:schemeClr val="tx1"/>
                </a:solidFill>
                <a:latin typeface="Arial" panose="020B0604020202020204" pitchFamily="34" charset="0"/>
                <a:cs typeface="Arial" panose="020B0604020202020204" pitchFamily="34" charset="0"/>
              </a:rPr>
              <a:t>Três pensadores modernos marcaram a reflexão sobre a questão política: Hobbes, Locke e Rousseau. Um ponto comum perpassa o pensamento desses três filósofos a respeito da política: a origem do Estado está no contrato social. Partem do princípio de que o Estado foi constituído a partir de um contrato firmado, entendendo o contrato como um acordo. Portanto, o Estado deve ser gerado a partir do consenso entre as pessoas em torno de alguns elementos essenciais para garantir a existência social. Todavia, há nuances entre eles. </a:t>
            </a:r>
          </a:p>
          <a:p>
            <a:pPr marL="0" indent="0" algn="just">
              <a:buNone/>
            </a:pPr>
            <a:r>
              <a:rPr lang="pt-BR" sz="1600" b="1" dirty="0">
                <a:solidFill>
                  <a:srgbClr val="00B0F0"/>
                </a:solidFill>
                <a:latin typeface="Arial" panose="020B0604020202020204" pitchFamily="34" charset="0"/>
                <a:cs typeface="Arial" panose="020B0604020202020204" pitchFamily="34" charset="0"/>
              </a:rPr>
              <a:t>Considerando o enunciado acima, atente para o que se diz a seguir e assinale com V o que for verdadeiro e com F o que for falso. </a:t>
            </a:r>
          </a:p>
          <a:p>
            <a:pPr marL="0" indent="0" algn="just">
              <a:buNone/>
            </a:pPr>
            <a:r>
              <a:rPr lang="pt-BR" sz="1600" dirty="0">
                <a:solidFill>
                  <a:schemeClr val="tx1"/>
                </a:solidFill>
                <a:latin typeface="Arial" panose="020B0604020202020204" pitchFamily="34" charset="0"/>
                <a:cs typeface="Arial" panose="020B0604020202020204" pitchFamily="34" charset="0"/>
              </a:rPr>
              <a:t>( ) Em comum, esses pensadores buscavam justificar reformas do Estado para limitar o poder despótico dos monarcas absolutos. </a:t>
            </a:r>
          </a:p>
          <a:p>
            <a:pPr marL="0" indent="0" algn="just">
              <a:buNone/>
            </a:pPr>
            <a:r>
              <a:rPr lang="pt-BR" sz="1600" dirty="0">
                <a:solidFill>
                  <a:schemeClr val="tx1"/>
                </a:solidFill>
                <a:latin typeface="Arial" panose="020B0604020202020204" pitchFamily="34" charset="0"/>
                <a:cs typeface="Arial" panose="020B0604020202020204" pitchFamily="34" charset="0"/>
              </a:rPr>
              <a:t>( ) Para Hobbes, o contrato social é a renúncia dos direitos individuais ao soberano em nome da paz civil. </a:t>
            </a:r>
          </a:p>
          <a:p>
            <a:pPr marL="0" indent="0" algn="just">
              <a:buNone/>
            </a:pPr>
            <a:r>
              <a:rPr lang="pt-BR" sz="1600" dirty="0">
                <a:solidFill>
                  <a:schemeClr val="tx1"/>
                </a:solidFill>
                <a:latin typeface="Arial" panose="020B0604020202020204" pitchFamily="34" charset="0"/>
                <a:cs typeface="Arial" panose="020B0604020202020204" pitchFamily="34" charset="0"/>
              </a:rPr>
              <a:t>( ) Para Locke, o contrato social é a renúncia parcial dos direitos naturais em favor da liberdade e da propriedade. </a:t>
            </a:r>
          </a:p>
          <a:p>
            <a:pPr marL="0" indent="0" algn="just">
              <a:buNone/>
            </a:pPr>
            <a:r>
              <a:rPr lang="pt-BR" sz="1600" dirty="0">
                <a:solidFill>
                  <a:schemeClr val="tx1"/>
                </a:solidFill>
                <a:latin typeface="Arial" panose="020B0604020202020204" pitchFamily="34" charset="0"/>
                <a:cs typeface="Arial" panose="020B0604020202020204" pitchFamily="34" charset="0"/>
              </a:rPr>
              <a:t>( ) Para Rousseau, contrato social é a transferência dos direitos individuais para a vontade geral em favor da liberdade e da igualdade civis. </a:t>
            </a:r>
          </a:p>
          <a:p>
            <a:pPr marL="0" indent="0" algn="just">
              <a:buNone/>
            </a:pPr>
            <a:r>
              <a:rPr lang="pt-BR" sz="1600" dirty="0">
                <a:solidFill>
                  <a:srgbClr val="00B0F0"/>
                </a:solidFill>
                <a:latin typeface="Arial" panose="020B0604020202020204" pitchFamily="34" charset="0"/>
                <a:cs typeface="Arial" panose="020B0604020202020204" pitchFamily="34" charset="0"/>
              </a:rPr>
              <a:t>A sequência correta, de cima para baixo, é: </a:t>
            </a:r>
          </a:p>
          <a:p>
            <a:pPr marL="0" indent="0" algn="just">
              <a:buNone/>
            </a:pPr>
            <a:r>
              <a:rPr lang="pt-BR" sz="1600" b="1" dirty="0">
                <a:solidFill>
                  <a:schemeClr val="tx1"/>
                </a:solidFill>
                <a:latin typeface="Arial" panose="020B0604020202020204" pitchFamily="34" charset="0"/>
                <a:cs typeface="Arial" panose="020B0604020202020204" pitchFamily="34" charset="0"/>
              </a:rPr>
              <a:t>a) </a:t>
            </a:r>
            <a:r>
              <a:rPr lang="pt-BR" sz="1600" dirty="0">
                <a:solidFill>
                  <a:schemeClr val="tx1"/>
                </a:solidFill>
                <a:latin typeface="Arial" panose="020B0604020202020204" pitchFamily="34" charset="0"/>
                <a:cs typeface="Arial" panose="020B0604020202020204" pitchFamily="34" charset="0"/>
              </a:rPr>
              <a:t>F, V, F, V. </a:t>
            </a:r>
          </a:p>
          <a:p>
            <a:pPr marL="0" indent="0" algn="just">
              <a:buNone/>
            </a:pPr>
            <a:r>
              <a:rPr lang="pt-BR" sz="1600" b="1" dirty="0">
                <a:solidFill>
                  <a:schemeClr val="tx1"/>
                </a:solidFill>
                <a:latin typeface="Arial" panose="020B0604020202020204" pitchFamily="34" charset="0"/>
                <a:cs typeface="Arial" panose="020B0604020202020204" pitchFamily="34" charset="0"/>
              </a:rPr>
              <a:t>b) </a:t>
            </a:r>
            <a:r>
              <a:rPr lang="pt-BR" sz="1600" dirty="0">
                <a:solidFill>
                  <a:schemeClr val="tx1"/>
                </a:solidFill>
                <a:latin typeface="Arial" panose="020B0604020202020204" pitchFamily="34" charset="0"/>
                <a:cs typeface="Arial" panose="020B0604020202020204" pitchFamily="34" charset="0"/>
              </a:rPr>
              <a:t>V, F,</a:t>
            </a:r>
            <a:r>
              <a:rPr lang="pt-BR" sz="1600" dirty="0">
                <a:latin typeface="Arial" panose="020B0604020202020204" pitchFamily="34" charset="0"/>
                <a:cs typeface="Arial" panose="020B0604020202020204" pitchFamily="34" charset="0"/>
              </a:rPr>
              <a:t> </a:t>
            </a:r>
            <a:r>
              <a:rPr lang="pt-BR" sz="1600" dirty="0">
                <a:solidFill>
                  <a:schemeClr val="tx1"/>
                </a:solidFill>
                <a:latin typeface="Arial" panose="020B0604020202020204" pitchFamily="34" charset="0"/>
                <a:cs typeface="Arial" panose="020B0604020202020204" pitchFamily="34" charset="0"/>
              </a:rPr>
              <a:t>V, F. </a:t>
            </a:r>
          </a:p>
          <a:p>
            <a:pPr marL="0" indent="0" algn="just">
              <a:buNone/>
            </a:pPr>
            <a:r>
              <a:rPr lang="pt-BR" sz="1600" b="1" dirty="0">
                <a:solidFill>
                  <a:schemeClr val="tx1"/>
                </a:solidFill>
                <a:latin typeface="Arial" panose="020B0604020202020204" pitchFamily="34" charset="0"/>
                <a:cs typeface="Arial" panose="020B0604020202020204" pitchFamily="34" charset="0"/>
              </a:rPr>
              <a:t>c) </a:t>
            </a:r>
            <a:r>
              <a:rPr lang="pt-BR" sz="1600" dirty="0">
                <a:solidFill>
                  <a:schemeClr val="tx1"/>
                </a:solidFill>
                <a:latin typeface="Arial" panose="020B0604020202020204" pitchFamily="34" charset="0"/>
                <a:cs typeface="Arial" panose="020B0604020202020204" pitchFamily="34" charset="0"/>
              </a:rPr>
              <a:t>V, F, F, F. </a:t>
            </a:r>
          </a:p>
          <a:p>
            <a:pPr marL="0" indent="0" algn="just">
              <a:buNone/>
            </a:pPr>
            <a:r>
              <a:rPr lang="pt-BR" sz="1600" b="1" dirty="0">
                <a:solidFill>
                  <a:schemeClr val="tx1"/>
                </a:solidFill>
                <a:latin typeface="Arial" panose="020B0604020202020204" pitchFamily="34" charset="0"/>
                <a:cs typeface="Arial" panose="020B0604020202020204" pitchFamily="34" charset="0"/>
              </a:rPr>
              <a:t>d) </a:t>
            </a:r>
            <a:r>
              <a:rPr lang="pt-BR" sz="1600" dirty="0">
                <a:solidFill>
                  <a:schemeClr val="tx1"/>
                </a:solidFill>
                <a:latin typeface="Arial" panose="020B0604020202020204" pitchFamily="34" charset="0"/>
                <a:cs typeface="Arial" panose="020B0604020202020204" pitchFamily="34" charset="0"/>
              </a:rPr>
              <a:t>F, V, V, V.</a:t>
            </a:r>
          </a:p>
          <a:p>
            <a:pPr marL="0" indent="0" algn="just">
              <a:buNone/>
            </a:pPr>
            <a:r>
              <a:rPr lang="pt-BR" sz="1600" b="1" dirty="0">
                <a:solidFill>
                  <a:schemeClr val="tx1"/>
                </a:solidFill>
                <a:latin typeface="Arial" panose="020B0604020202020204" pitchFamily="34" charset="0"/>
                <a:cs typeface="Arial" panose="020B0604020202020204" pitchFamily="34" charset="0"/>
              </a:rPr>
              <a:t>e) </a:t>
            </a:r>
            <a:r>
              <a:rPr lang="pt-BR" sz="1600" dirty="0">
                <a:solidFill>
                  <a:schemeClr val="tx1"/>
                </a:solidFill>
                <a:latin typeface="Arial" panose="020B0604020202020204" pitchFamily="34" charset="0"/>
                <a:cs typeface="Arial" panose="020B0604020202020204" pitchFamily="34" charset="0"/>
              </a:rPr>
              <a:t>F, F, F, V.</a:t>
            </a:r>
            <a:endParaRPr lang="pt-BR"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33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60BAC-C5C3-4090-86C8-26E99B869BB9}"/>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2B4452A9-2AB7-49E2-8A66-0A9DACE30835}"/>
              </a:ext>
            </a:extLst>
          </p:cNvPr>
          <p:cNvPicPr>
            <a:picLocks noGrp="1" noChangeAspect="1"/>
          </p:cNvPicPr>
          <p:nvPr>
            <p:ph idx="1"/>
          </p:nvPr>
        </p:nvPicPr>
        <p:blipFill>
          <a:blip r:embed="rId2"/>
          <a:stretch>
            <a:fillRect/>
          </a:stretch>
        </p:blipFill>
        <p:spPr>
          <a:xfrm>
            <a:off x="4061619" y="1731963"/>
            <a:ext cx="4059237" cy="4059237"/>
          </a:xfrm>
        </p:spPr>
      </p:pic>
    </p:spTree>
    <p:extLst>
      <p:ext uri="{BB962C8B-B14F-4D97-AF65-F5344CB8AC3E}">
        <p14:creationId xmlns:p14="http://schemas.microsoft.com/office/powerpoint/2010/main" val="370419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vros encontrados sobre thomas hobbes obra prima leviata ...">
            <a:extLst>
              <a:ext uri="{FF2B5EF4-FFF2-40B4-BE49-F238E27FC236}">
                <a16:creationId xmlns:a16="http://schemas.microsoft.com/office/drawing/2014/main" id="{B7BC00A4-F229-45C1-86EA-C9D0EABF41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567" y="258582"/>
            <a:ext cx="2272608" cy="34089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br eBooks Kindle: Dois Tratados do Governo Civil, Locke ...">
            <a:extLst>
              <a:ext uri="{FF2B5EF4-FFF2-40B4-BE49-F238E27FC236}">
                <a16:creationId xmlns:a16="http://schemas.microsoft.com/office/drawing/2014/main" id="{1B143B13-9834-4A30-93EC-34ECAF8D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899" y="257414"/>
            <a:ext cx="2345331" cy="3408912"/>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a:extLst>
              <a:ext uri="{FF2B5EF4-FFF2-40B4-BE49-F238E27FC236}">
                <a16:creationId xmlns:a16="http://schemas.microsoft.com/office/drawing/2014/main" id="{05563AD9-BA7D-4324-B30D-DD23AA89CDE8}"/>
              </a:ext>
            </a:extLst>
          </p:cNvPr>
          <p:cNvSpPr/>
          <p:nvPr/>
        </p:nvSpPr>
        <p:spPr>
          <a:xfrm>
            <a:off x="4452376" y="257414"/>
            <a:ext cx="3276600" cy="309820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u="sng" dirty="0">
                <a:solidFill>
                  <a:srgbClr val="FF3300"/>
                </a:solidFill>
                <a:latin typeface="Algerian" panose="04020705040A02060702" pitchFamily="82" charset="0"/>
              </a:rPr>
              <a:t>Filosofia</a:t>
            </a:r>
            <a:r>
              <a:rPr lang="pt-BR" sz="3200" dirty="0">
                <a:solidFill>
                  <a:srgbClr val="FF3300"/>
                </a:solidFill>
                <a:latin typeface="Algerian" panose="04020705040A02060702" pitchFamily="82" charset="0"/>
              </a:rPr>
              <a:t> </a:t>
            </a:r>
            <a:r>
              <a:rPr lang="pt-BR" sz="3200" u="sng" dirty="0">
                <a:solidFill>
                  <a:srgbClr val="FF3300"/>
                </a:solidFill>
                <a:latin typeface="Algerian" panose="04020705040A02060702" pitchFamily="82" charset="0"/>
              </a:rPr>
              <a:t>política</a:t>
            </a:r>
          </a:p>
        </p:txBody>
      </p:sp>
      <p:pic>
        <p:nvPicPr>
          <p:cNvPr id="1026" name="Picture 2" descr="O Contrato Social - Edipro - Loja virtual de livros">
            <a:extLst>
              <a:ext uri="{FF2B5EF4-FFF2-40B4-BE49-F238E27FC236}">
                <a16:creationId xmlns:a16="http://schemas.microsoft.com/office/drawing/2014/main" id="{A955BE18-08ED-44A0-8429-5E6970FA0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531" y="3796099"/>
            <a:ext cx="1996937" cy="287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25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D736F-5990-4D32-BBEA-012299E491B4}"/>
              </a:ext>
            </a:extLst>
          </p:cNvPr>
          <p:cNvSpPr>
            <a:spLocks noGrp="1"/>
          </p:cNvSpPr>
          <p:nvPr>
            <p:ph type="title"/>
          </p:nvPr>
        </p:nvSpPr>
        <p:spPr/>
        <p:txBody>
          <a:bodyPr/>
          <a:lstStyle/>
          <a:p>
            <a:endParaRPr lang="pt-BR"/>
          </a:p>
        </p:txBody>
      </p:sp>
      <p:pic>
        <p:nvPicPr>
          <p:cNvPr id="6146" name="Picture 2" descr="tamo junto | Tumblr">
            <a:extLst>
              <a:ext uri="{FF2B5EF4-FFF2-40B4-BE49-F238E27FC236}">
                <a16:creationId xmlns:a16="http://schemas.microsoft.com/office/drawing/2014/main" id="{E77EADC5-6DF5-4351-82B1-D6BF7A0E0C27}"/>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2128" y="2270247"/>
            <a:ext cx="9351021" cy="198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8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E556B2-1027-40BD-9A91-6F4DD4AE42C9}"/>
              </a:ext>
            </a:extLst>
          </p:cNvPr>
          <p:cNvSpPr>
            <a:spLocks noGrp="1"/>
          </p:cNvSpPr>
          <p:nvPr>
            <p:ph type="title"/>
          </p:nvPr>
        </p:nvSpPr>
        <p:spPr>
          <a:xfrm>
            <a:off x="3678758" y="114747"/>
            <a:ext cx="4834484" cy="970450"/>
          </a:xfrm>
          <a:ln>
            <a:solidFill>
              <a:srgbClr val="00B0F0"/>
            </a:solidFill>
          </a:ln>
        </p:spPr>
        <p:txBody>
          <a:bodyPr>
            <a:normAutofit fontScale="90000"/>
          </a:bodyPr>
          <a:lstStyle/>
          <a:p>
            <a:r>
              <a:rPr lang="pt-BR" sz="6000" u="sng" dirty="0">
                <a:solidFill>
                  <a:srgbClr val="FF3300"/>
                </a:solidFill>
                <a:latin typeface="Algerian" panose="04020705040A02060702" pitchFamily="82" charset="0"/>
              </a:rPr>
              <a:t>Passagem </a:t>
            </a:r>
          </a:p>
        </p:txBody>
      </p:sp>
      <p:sp>
        <p:nvSpPr>
          <p:cNvPr id="4" name="Espaço Reservado para Conteúdo 3">
            <a:extLst>
              <a:ext uri="{FF2B5EF4-FFF2-40B4-BE49-F238E27FC236}">
                <a16:creationId xmlns:a16="http://schemas.microsoft.com/office/drawing/2014/main" id="{C2F941E6-F829-4CB1-8292-BEA33493B16C}"/>
              </a:ext>
            </a:extLst>
          </p:cNvPr>
          <p:cNvSpPr>
            <a:spLocks noGrp="1"/>
          </p:cNvSpPr>
          <p:nvPr>
            <p:ph sz="half" idx="1"/>
          </p:nvPr>
        </p:nvSpPr>
        <p:spPr>
          <a:xfrm>
            <a:off x="397428" y="1968649"/>
            <a:ext cx="4834484" cy="4688542"/>
          </a:xfrm>
          <a:ln>
            <a:solidFill>
              <a:srgbClr val="C00000"/>
            </a:solidFill>
          </a:ln>
        </p:spPr>
        <p:txBody>
          <a:bodyPr>
            <a:normAutofit fontScale="92500" lnSpcReduction="20000"/>
          </a:bodyPr>
          <a:lstStyle/>
          <a:p>
            <a:r>
              <a:rPr lang="pt-BR" sz="2600" dirty="0">
                <a:solidFill>
                  <a:srgbClr val="00B0F0"/>
                </a:solidFill>
              </a:rPr>
              <a:t>Antes das instituições;</a:t>
            </a:r>
          </a:p>
          <a:p>
            <a:endParaRPr lang="pt-BR" sz="2600" dirty="0"/>
          </a:p>
          <a:p>
            <a:r>
              <a:rPr lang="pt-BR" sz="2600" dirty="0">
                <a:solidFill>
                  <a:srgbClr val="00B0F0"/>
                </a:solidFill>
              </a:rPr>
              <a:t>Antes das leis;</a:t>
            </a:r>
          </a:p>
          <a:p>
            <a:endParaRPr lang="pt-BR" sz="2600" dirty="0"/>
          </a:p>
          <a:p>
            <a:r>
              <a:rPr lang="pt-BR" sz="2600" dirty="0">
                <a:solidFill>
                  <a:srgbClr val="00B0F0"/>
                </a:solidFill>
              </a:rPr>
              <a:t>Igualdade;</a:t>
            </a:r>
          </a:p>
          <a:p>
            <a:pPr lvl="1"/>
            <a:r>
              <a:rPr lang="pt-BR" sz="2200" dirty="0">
                <a:solidFill>
                  <a:srgbClr val="00B050"/>
                </a:solidFill>
              </a:rPr>
              <a:t>Desigualdades naturais </a:t>
            </a:r>
            <a:r>
              <a:rPr lang="pt-BR" sz="2200" dirty="0"/>
              <a:t>(idade, sexo, força...).</a:t>
            </a:r>
          </a:p>
          <a:p>
            <a:r>
              <a:rPr lang="pt-BR" sz="2600" dirty="0">
                <a:solidFill>
                  <a:srgbClr val="00B0F0"/>
                </a:solidFill>
              </a:rPr>
              <a:t>Liberdade;</a:t>
            </a:r>
          </a:p>
          <a:p>
            <a:endParaRPr lang="pt-BR" sz="2600" dirty="0"/>
          </a:p>
          <a:p>
            <a:r>
              <a:rPr lang="pt-BR" sz="2600" dirty="0">
                <a:solidFill>
                  <a:srgbClr val="00B0F0"/>
                </a:solidFill>
              </a:rPr>
              <a:t>Sem noções ... </a:t>
            </a:r>
          </a:p>
          <a:p>
            <a:pPr lvl="1"/>
            <a:r>
              <a:rPr lang="pt-BR" sz="2200" dirty="0">
                <a:solidFill>
                  <a:srgbClr val="00B050"/>
                </a:solidFill>
              </a:rPr>
              <a:t>Bem, mal, justo, injusto...</a:t>
            </a:r>
          </a:p>
          <a:p>
            <a:endParaRPr lang="pt-BR" dirty="0"/>
          </a:p>
        </p:txBody>
      </p:sp>
      <p:sp>
        <p:nvSpPr>
          <p:cNvPr id="5" name="Espaço Reservado para Conteúdo 4">
            <a:extLst>
              <a:ext uri="{FF2B5EF4-FFF2-40B4-BE49-F238E27FC236}">
                <a16:creationId xmlns:a16="http://schemas.microsoft.com/office/drawing/2014/main" id="{EF5A79E2-9B94-4EC9-BE8B-1D947657A707}"/>
              </a:ext>
            </a:extLst>
          </p:cNvPr>
          <p:cNvSpPr>
            <a:spLocks noGrp="1"/>
          </p:cNvSpPr>
          <p:nvPr>
            <p:ph sz="half" idx="2"/>
          </p:nvPr>
        </p:nvSpPr>
        <p:spPr>
          <a:xfrm>
            <a:off x="7992743" y="2283544"/>
            <a:ext cx="3801829" cy="4058751"/>
          </a:xfrm>
          <a:ln>
            <a:solidFill>
              <a:schemeClr val="tx2">
                <a:lumMod val="10000"/>
              </a:schemeClr>
            </a:solidFill>
          </a:ln>
        </p:spPr>
        <p:txBody>
          <a:bodyPr>
            <a:normAutofit fontScale="92500" lnSpcReduction="20000"/>
          </a:bodyPr>
          <a:lstStyle/>
          <a:p>
            <a:r>
              <a:rPr lang="pt-BR" sz="2800" dirty="0">
                <a:solidFill>
                  <a:srgbClr val="00B0F0"/>
                </a:solidFill>
              </a:rPr>
              <a:t>Civilizado;</a:t>
            </a:r>
          </a:p>
          <a:p>
            <a:endParaRPr lang="pt-BR" sz="2800" dirty="0">
              <a:solidFill>
                <a:srgbClr val="00B0F0"/>
              </a:solidFill>
            </a:endParaRPr>
          </a:p>
          <a:p>
            <a:r>
              <a:rPr lang="pt-BR" sz="2800" dirty="0">
                <a:solidFill>
                  <a:srgbClr val="00B0F0"/>
                </a:solidFill>
              </a:rPr>
              <a:t>Governado;</a:t>
            </a:r>
          </a:p>
          <a:p>
            <a:endParaRPr lang="pt-BR" sz="2800" dirty="0">
              <a:solidFill>
                <a:srgbClr val="00B0F0"/>
              </a:solidFill>
            </a:endParaRPr>
          </a:p>
          <a:p>
            <a:r>
              <a:rPr lang="pt-BR" sz="2800" dirty="0">
                <a:solidFill>
                  <a:srgbClr val="00B0F0"/>
                </a:solidFill>
              </a:rPr>
              <a:t>Institucionalizado;</a:t>
            </a:r>
          </a:p>
          <a:p>
            <a:endParaRPr lang="pt-BR" sz="2800" dirty="0">
              <a:solidFill>
                <a:srgbClr val="00B0F0"/>
              </a:solidFill>
            </a:endParaRPr>
          </a:p>
          <a:p>
            <a:r>
              <a:rPr lang="pt-BR" sz="2800" dirty="0">
                <a:solidFill>
                  <a:srgbClr val="00B0F0"/>
                </a:solidFill>
              </a:rPr>
              <a:t>Moralidade;</a:t>
            </a:r>
          </a:p>
        </p:txBody>
      </p:sp>
      <p:sp>
        <p:nvSpPr>
          <p:cNvPr id="10" name="Elipse 9">
            <a:extLst>
              <a:ext uri="{FF2B5EF4-FFF2-40B4-BE49-F238E27FC236}">
                <a16:creationId xmlns:a16="http://schemas.microsoft.com/office/drawing/2014/main" id="{8E772790-EB24-44BB-AA67-A88778CAB66A}"/>
              </a:ext>
            </a:extLst>
          </p:cNvPr>
          <p:cNvSpPr/>
          <p:nvPr/>
        </p:nvSpPr>
        <p:spPr>
          <a:xfrm>
            <a:off x="1012764" y="1085197"/>
            <a:ext cx="3603812" cy="7866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rgbClr val="FFC000"/>
                </a:solidFill>
              </a:rPr>
              <a:t>Estado de Natureza</a:t>
            </a:r>
          </a:p>
        </p:txBody>
      </p:sp>
      <p:sp>
        <p:nvSpPr>
          <p:cNvPr id="11" name="Elipse 10">
            <a:extLst>
              <a:ext uri="{FF2B5EF4-FFF2-40B4-BE49-F238E27FC236}">
                <a16:creationId xmlns:a16="http://schemas.microsoft.com/office/drawing/2014/main" id="{351617B6-256D-4157-B486-7F4FEFEFC5B9}"/>
              </a:ext>
            </a:extLst>
          </p:cNvPr>
          <p:cNvSpPr/>
          <p:nvPr/>
        </p:nvSpPr>
        <p:spPr>
          <a:xfrm>
            <a:off x="8513242" y="1407264"/>
            <a:ext cx="2997440" cy="786633"/>
          </a:xfrm>
          <a:prstGeom prst="ellipse">
            <a:avLst/>
          </a:prstGeom>
          <a:no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rgbClr val="FFC000"/>
                </a:solidFill>
              </a:rPr>
              <a:t>Estado Civil</a:t>
            </a:r>
          </a:p>
        </p:txBody>
      </p:sp>
      <p:pic>
        <p:nvPicPr>
          <p:cNvPr id="3084" name="Picture 12" descr="Businessmen trading communication | Free Icon">
            <a:extLst>
              <a:ext uri="{FF2B5EF4-FFF2-40B4-BE49-F238E27FC236}">
                <a16:creationId xmlns:a16="http://schemas.microsoft.com/office/drawing/2014/main" id="{90D778BE-C507-4212-A406-FB49BBB51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75" y="4057191"/>
            <a:ext cx="2285104" cy="2285104"/>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Cantos Arredondados 11">
            <a:extLst>
              <a:ext uri="{FF2B5EF4-FFF2-40B4-BE49-F238E27FC236}">
                <a16:creationId xmlns:a16="http://schemas.microsoft.com/office/drawing/2014/main" id="{8C64270D-D8AA-4DC2-8B42-F094014566CB}"/>
              </a:ext>
            </a:extLst>
          </p:cNvPr>
          <p:cNvSpPr/>
          <p:nvPr/>
        </p:nvSpPr>
        <p:spPr>
          <a:xfrm>
            <a:off x="5469775" y="3044414"/>
            <a:ext cx="2285103"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latin typeface="Algerian" panose="04020705040A02060702" pitchFamily="82" charset="0"/>
              </a:rPr>
              <a:t>Contrato social</a:t>
            </a:r>
          </a:p>
        </p:txBody>
      </p:sp>
      <p:sp>
        <p:nvSpPr>
          <p:cNvPr id="13" name="Seta: Dobrada para Cima 12">
            <a:extLst>
              <a:ext uri="{FF2B5EF4-FFF2-40B4-BE49-F238E27FC236}">
                <a16:creationId xmlns:a16="http://schemas.microsoft.com/office/drawing/2014/main" id="{660852E4-7660-4566-9D84-EF56E91623F5}"/>
              </a:ext>
            </a:extLst>
          </p:cNvPr>
          <p:cNvSpPr/>
          <p:nvPr/>
        </p:nvSpPr>
        <p:spPr>
          <a:xfrm rot="10800000">
            <a:off x="2603351" y="189856"/>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Dobrada 15">
            <a:extLst>
              <a:ext uri="{FF2B5EF4-FFF2-40B4-BE49-F238E27FC236}">
                <a16:creationId xmlns:a16="http://schemas.microsoft.com/office/drawing/2014/main" id="{92E9B6A4-0DAC-448B-A3DC-1ACE64818DF9}"/>
              </a:ext>
            </a:extLst>
          </p:cNvPr>
          <p:cNvSpPr/>
          <p:nvPr/>
        </p:nvSpPr>
        <p:spPr>
          <a:xfrm rot="5400000">
            <a:off x="5497207" y="1941217"/>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Seta: Dobrada para Cima 16">
            <a:extLst>
              <a:ext uri="{FF2B5EF4-FFF2-40B4-BE49-F238E27FC236}">
                <a16:creationId xmlns:a16="http://schemas.microsoft.com/office/drawing/2014/main" id="{94364859-3FE6-4052-9680-D0AA24AA1CCB}"/>
              </a:ext>
            </a:extLst>
          </p:cNvPr>
          <p:cNvSpPr/>
          <p:nvPr/>
        </p:nvSpPr>
        <p:spPr>
          <a:xfrm rot="10800000">
            <a:off x="6886200" y="2061040"/>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3321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AC2DC887-2DCF-4BEE-BB98-0CB474564B4F}"/>
              </a:ext>
            </a:extLst>
          </p:cNvPr>
          <p:cNvSpPr>
            <a:spLocks noGrp="1"/>
          </p:cNvSpPr>
          <p:nvPr>
            <p:ph type="title"/>
          </p:nvPr>
        </p:nvSpPr>
        <p:spPr>
          <a:xfrm>
            <a:off x="866110" y="30089"/>
            <a:ext cx="10353762" cy="970450"/>
          </a:xfrm>
        </p:spPr>
        <p:txBody>
          <a:bodyPr>
            <a:normAutofit fontScale="90000"/>
          </a:bodyPr>
          <a:lstStyle/>
          <a:p>
            <a:r>
              <a:rPr lang="pt-BR" sz="6000" u="sng" dirty="0">
                <a:solidFill>
                  <a:srgbClr val="FF3300"/>
                </a:solidFill>
                <a:latin typeface="Algerian" panose="04020705040A02060702" pitchFamily="82" charset="0"/>
              </a:rPr>
              <a:t>Thomas</a:t>
            </a:r>
            <a:r>
              <a:rPr lang="pt-BR" sz="6000" dirty="0">
                <a:solidFill>
                  <a:srgbClr val="FF3300"/>
                </a:solidFill>
                <a:latin typeface="Algerian" panose="04020705040A02060702" pitchFamily="82" charset="0"/>
              </a:rPr>
              <a:t> </a:t>
            </a:r>
            <a:r>
              <a:rPr lang="pt-BR" sz="6000" u="sng" dirty="0">
                <a:solidFill>
                  <a:srgbClr val="FF3300"/>
                </a:solidFill>
                <a:latin typeface="Algerian" panose="04020705040A02060702" pitchFamily="82" charset="0"/>
              </a:rPr>
              <a:t>Hobbes</a:t>
            </a:r>
            <a:endParaRPr lang="pt-BR" sz="6000" dirty="0">
              <a:solidFill>
                <a:srgbClr val="FF3300"/>
              </a:solidFill>
            </a:endParaRPr>
          </a:p>
        </p:txBody>
      </p:sp>
      <p:sp>
        <p:nvSpPr>
          <p:cNvPr id="10" name="Espaço Reservado para Conteúdo 9">
            <a:extLst>
              <a:ext uri="{FF2B5EF4-FFF2-40B4-BE49-F238E27FC236}">
                <a16:creationId xmlns:a16="http://schemas.microsoft.com/office/drawing/2014/main" id="{C8736903-5A0A-4301-AFA8-4FBE9C4A67AE}"/>
              </a:ext>
            </a:extLst>
          </p:cNvPr>
          <p:cNvSpPr>
            <a:spLocks noGrp="1"/>
          </p:cNvSpPr>
          <p:nvPr>
            <p:ph idx="1"/>
          </p:nvPr>
        </p:nvSpPr>
        <p:spPr>
          <a:xfrm>
            <a:off x="159026" y="1113183"/>
            <a:ext cx="11767931" cy="5714728"/>
          </a:xfrm>
        </p:spPr>
        <p:txBody>
          <a:bodyPr>
            <a:normAutofit fontScale="25000" lnSpcReduction="20000"/>
          </a:bodyPr>
          <a:lstStyle/>
          <a:p>
            <a:pPr marL="285750" indent="-285750" algn="just">
              <a:buFont typeface="Wingdings" panose="05000000000000000000" pitchFamily="2" charset="2"/>
              <a:buChar char="q"/>
            </a:pPr>
            <a:r>
              <a:rPr lang="pt-BR" sz="9600" dirty="0">
                <a:solidFill>
                  <a:srgbClr val="00B0F0"/>
                </a:solidFill>
              </a:rPr>
              <a:t>Estado de natureza:</a:t>
            </a:r>
          </a:p>
          <a:p>
            <a:pPr marL="742950" lvl="1" indent="-285750" algn="just">
              <a:buFont typeface="Arial" panose="020B0604020202020204" pitchFamily="34" charset="0"/>
              <a:buChar char="•"/>
            </a:pPr>
            <a:r>
              <a:rPr lang="pt-BR" sz="9600" dirty="0">
                <a:solidFill>
                  <a:srgbClr val="00B050"/>
                </a:solidFill>
              </a:rPr>
              <a:t>Perverso – Medo – “Mau”;</a:t>
            </a:r>
          </a:p>
          <a:p>
            <a:pPr marL="742950" lvl="1" indent="-285750" algn="just">
              <a:buFont typeface="Arial" panose="020B0604020202020204" pitchFamily="34" charset="0"/>
              <a:buChar char="•"/>
            </a:pPr>
            <a:r>
              <a:rPr lang="pt-BR" sz="9600" dirty="0">
                <a:solidFill>
                  <a:srgbClr val="00B050"/>
                </a:solidFill>
              </a:rPr>
              <a:t>Conflituoso;</a:t>
            </a:r>
          </a:p>
          <a:p>
            <a:pPr marL="742950" lvl="1" indent="-285750" algn="just">
              <a:buFont typeface="Arial" panose="020B0604020202020204" pitchFamily="34" charset="0"/>
              <a:buChar char="•"/>
            </a:pPr>
            <a:r>
              <a:rPr lang="pt-BR" sz="9600" dirty="0">
                <a:solidFill>
                  <a:srgbClr val="00B050"/>
                </a:solidFill>
              </a:rPr>
              <a:t>“O homem é o lobo do homem”;</a:t>
            </a:r>
          </a:p>
          <a:p>
            <a:pPr marL="742950" lvl="1" indent="-285750" algn="just">
              <a:buFont typeface="Arial" panose="020B0604020202020204" pitchFamily="34" charset="0"/>
              <a:buChar char="•"/>
            </a:pPr>
            <a:r>
              <a:rPr lang="pt-BR" sz="9600" dirty="0">
                <a:solidFill>
                  <a:srgbClr val="00B050"/>
                </a:solidFill>
              </a:rPr>
              <a:t>Guerra de todos contra todos;</a:t>
            </a:r>
          </a:p>
          <a:p>
            <a:pPr marL="285750" indent="-285750" algn="just">
              <a:buFont typeface="Wingdings" panose="05000000000000000000" pitchFamily="2" charset="2"/>
              <a:buChar char="q"/>
            </a:pPr>
            <a:r>
              <a:rPr lang="pt-BR" sz="9600" b="1" dirty="0">
                <a:solidFill>
                  <a:srgbClr val="FF3300"/>
                </a:solidFill>
              </a:rPr>
              <a:t>Vida em perigo constante;</a:t>
            </a:r>
          </a:p>
          <a:p>
            <a:pPr marL="285750" indent="-285750" algn="just">
              <a:buFont typeface="Wingdings" panose="05000000000000000000" pitchFamily="2" charset="2"/>
              <a:buChar char="q"/>
            </a:pPr>
            <a:r>
              <a:rPr lang="pt-BR" sz="9600" dirty="0">
                <a:solidFill>
                  <a:srgbClr val="00B0F0"/>
                </a:solidFill>
              </a:rPr>
              <a:t>Pacto:</a:t>
            </a:r>
          </a:p>
          <a:p>
            <a:pPr marL="742950" lvl="1" indent="-285750" algn="just">
              <a:buFont typeface="Wingdings" panose="05000000000000000000" pitchFamily="2" charset="2"/>
              <a:buChar char="q"/>
            </a:pPr>
            <a:r>
              <a:rPr lang="pt-BR" sz="9600" dirty="0">
                <a:solidFill>
                  <a:srgbClr val="00B050"/>
                </a:solidFill>
              </a:rPr>
              <a:t>Sem autogoverno;</a:t>
            </a:r>
          </a:p>
          <a:p>
            <a:pPr marL="742950" lvl="1" indent="-285750" algn="just">
              <a:buFont typeface="Wingdings" panose="05000000000000000000" pitchFamily="2" charset="2"/>
              <a:buChar char="q"/>
            </a:pPr>
            <a:r>
              <a:rPr lang="pt-BR" sz="9600" dirty="0">
                <a:solidFill>
                  <a:srgbClr val="00B050"/>
                </a:solidFill>
              </a:rPr>
              <a:t>Sem liberdade original;</a:t>
            </a:r>
          </a:p>
          <a:p>
            <a:pPr marL="742950" lvl="1" indent="-285750" algn="just">
              <a:buFont typeface="Wingdings" panose="05000000000000000000" pitchFamily="2" charset="2"/>
              <a:buChar char="q"/>
            </a:pPr>
            <a:r>
              <a:rPr lang="pt-BR" sz="9600" dirty="0">
                <a:solidFill>
                  <a:srgbClr val="00B050"/>
                </a:solidFill>
              </a:rPr>
              <a:t>Transferência de poderes...</a:t>
            </a:r>
          </a:p>
          <a:p>
            <a:pPr marL="742950" lvl="1" indent="-285750" algn="just">
              <a:buFont typeface="Wingdings" panose="05000000000000000000" pitchFamily="2" charset="2"/>
              <a:buChar char="q"/>
            </a:pPr>
            <a:r>
              <a:rPr lang="pt-BR" sz="9600" dirty="0"/>
              <a:t>...</a:t>
            </a:r>
            <a:r>
              <a:rPr lang="pt-BR" sz="9600" dirty="0">
                <a:solidFill>
                  <a:srgbClr val="00B050"/>
                </a:solidFill>
              </a:rPr>
              <a:t>Soberano</a:t>
            </a:r>
            <a:r>
              <a:rPr lang="pt-BR" sz="9600" dirty="0"/>
              <a:t> </a:t>
            </a:r>
            <a:r>
              <a:rPr lang="pt-BR" sz="9600" dirty="0">
                <a:sym typeface="Wingdings" panose="05000000000000000000" pitchFamily="2" charset="2"/>
              </a:rPr>
              <a:t> </a:t>
            </a:r>
            <a:r>
              <a:rPr lang="pt-BR" sz="9600" dirty="0">
                <a:solidFill>
                  <a:srgbClr val="FFC000"/>
                </a:solidFill>
                <a:sym typeface="Wingdings" panose="05000000000000000000" pitchFamily="2" charset="2"/>
              </a:rPr>
              <a:t>Monarca;</a:t>
            </a:r>
          </a:p>
          <a:p>
            <a:pPr marL="742950" lvl="1" indent="-285750" algn="just">
              <a:buFont typeface="Wingdings" panose="05000000000000000000" pitchFamily="2" charset="2"/>
              <a:buChar char="q"/>
            </a:pPr>
            <a:r>
              <a:rPr lang="pt-BR" sz="9600" dirty="0">
                <a:solidFill>
                  <a:srgbClr val="00B050"/>
                </a:solidFill>
                <a:sym typeface="Wingdings" panose="05000000000000000000" pitchFamily="2" charset="2"/>
              </a:rPr>
              <a:t>Estado Forte </a:t>
            </a:r>
            <a:r>
              <a:rPr lang="pt-BR" sz="9600" dirty="0">
                <a:sym typeface="Wingdings" panose="05000000000000000000" pitchFamily="2" charset="2"/>
              </a:rPr>
              <a:t> </a:t>
            </a:r>
            <a:r>
              <a:rPr lang="pt-BR" sz="9600" dirty="0">
                <a:solidFill>
                  <a:srgbClr val="FFC000"/>
                </a:solidFill>
                <a:sym typeface="Wingdings" panose="05000000000000000000" pitchFamily="2" charset="2"/>
              </a:rPr>
              <a:t>Leviatã;</a:t>
            </a:r>
          </a:p>
          <a:p>
            <a:pPr marL="285750" indent="-285750" algn="just">
              <a:buFont typeface="Wingdings" panose="05000000000000000000" pitchFamily="2" charset="2"/>
              <a:buChar char="q"/>
            </a:pPr>
            <a:r>
              <a:rPr lang="pt-BR" sz="9600" dirty="0">
                <a:solidFill>
                  <a:srgbClr val="00B0F0"/>
                </a:solidFill>
              </a:rPr>
              <a:t>Contrato social: </a:t>
            </a:r>
            <a:r>
              <a:rPr lang="pt-BR" sz="9600" b="1" u="sng" dirty="0">
                <a:solidFill>
                  <a:srgbClr val="FF3300"/>
                </a:solidFill>
              </a:rPr>
              <a:t>Submissão;</a:t>
            </a:r>
            <a:endParaRPr lang="pt-BR" dirty="0"/>
          </a:p>
        </p:txBody>
      </p:sp>
      <p:pic>
        <p:nvPicPr>
          <p:cNvPr id="1032" name="Picture 8" descr="Thomas Hobbes – Wikipédia, a enciclopédia livre">
            <a:extLst>
              <a:ext uri="{FF2B5EF4-FFF2-40B4-BE49-F238E27FC236}">
                <a16:creationId xmlns:a16="http://schemas.microsoft.com/office/drawing/2014/main" id="{8C0F88B5-6F18-4727-83CB-BE8E9E495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412" y="3107688"/>
            <a:ext cx="3557588" cy="3750312"/>
          </a:xfrm>
          <a:prstGeom prst="rect">
            <a:avLst/>
          </a:prstGeom>
          <a:noFill/>
          <a:extLst>
            <a:ext uri="{909E8E84-426E-40DD-AFC4-6F175D3DCCD1}">
              <a14:hiddenFill xmlns:a14="http://schemas.microsoft.com/office/drawing/2010/main">
                <a:solidFill>
                  <a:srgbClr val="FFFFFF"/>
                </a:solidFill>
              </a14:hiddenFill>
            </a:ext>
          </a:extLst>
        </p:spPr>
      </p:pic>
      <p:sp>
        <p:nvSpPr>
          <p:cNvPr id="12" name="Rolagem: Vertical 11">
            <a:extLst>
              <a:ext uri="{FF2B5EF4-FFF2-40B4-BE49-F238E27FC236}">
                <a16:creationId xmlns:a16="http://schemas.microsoft.com/office/drawing/2014/main" id="{C1F23BC9-D56C-4735-926B-1AA4400D2BEE}"/>
              </a:ext>
            </a:extLst>
          </p:cNvPr>
          <p:cNvSpPr/>
          <p:nvPr/>
        </p:nvSpPr>
        <p:spPr>
          <a:xfrm>
            <a:off x="4982818" y="1593574"/>
            <a:ext cx="3949147" cy="3670852"/>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dirty="0"/>
              <a:t>Desejo e força!!!</a:t>
            </a:r>
          </a:p>
        </p:txBody>
      </p:sp>
    </p:spTree>
    <p:extLst>
      <p:ext uri="{BB962C8B-B14F-4D97-AF65-F5344CB8AC3E}">
        <p14:creationId xmlns:p14="http://schemas.microsoft.com/office/powerpoint/2010/main" val="163776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F119E6FC-1994-499B-B351-4459C11BDCA2}"/>
              </a:ext>
            </a:extLst>
          </p:cNvPr>
          <p:cNvSpPr>
            <a:spLocks noGrp="1"/>
          </p:cNvSpPr>
          <p:nvPr>
            <p:ph type="title"/>
          </p:nvPr>
        </p:nvSpPr>
        <p:spPr/>
        <p:txBody>
          <a:bodyPr/>
          <a:lstStyle/>
          <a:p>
            <a:endParaRPr lang="pt-BR"/>
          </a:p>
        </p:txBody>
      </p:sp>
      <p:pic>
        <p:nvPicPr>
          <p:cNvPr id="11" name="Espaço Reservado para Conteúdo 3" descr="contrato social 2.1.jpg">
            <a:extLst>
              <a:ext uri="{FF2B5EF4-FFF2-40B4-BE49-F238E27FC236}">
                <a16:creationId xmlns:a16="http://schemas.microsoft.com/office/drawing/2014/main" id="{09302DC8-8931-4806-A5B4-68DF5A53EE6E}"/>
              </a:ext>
            </a:extLst>
          </p:cNvPr>
          <p:cNvPicPr>
            <a:picLocks noGrp="1" noChangeAspect="1"/>
          </p:cNvPicPr>
          <p:nvPr>
            <p:ph idx="1"/>
          </p:nvPr>
        </p:nvPicPr>
        <p:blipFill>
          <a:blip r:embed="rId2"/>
          <a:stretch>
            <a:fillRect/>
          </a:stretch>
        </p:blipFill>
        <p:spPr>
          <a:xfrm>
            <a:off x="1043492" y="193206"/>
            <a:ext cx="10353675" cy="2092132"/>
          </a:xfrm>
          <a:prstGeom prst="rect">
            <a:avLst/>
          </a:prstGeom>
        </p:spPr>
      </p:pic>
      <p:pic>
        <p:nvPicPr>
          <p:cNvPr id="4106" name="Picture 10" descr="Deusa da justiça png 2 » PNG Image">
            <a:extLst>
              <a:ext uri="{FF2B5EF4-FFF2-40B4-BE49-F238E27FC236}">
                <a16:creationId xmlns:a16="http://schemas.microsoft.com/office/drawing/2014/main" id="{29B9ADA1-EB8B-487A-BFB3-6155F74FF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263" y="2419951"/>
            <a:ext cx="4695153" cy="4695153"/>
          </a:xfrm>
          <a:prstGeom prst="rect">
            <a:avLst/>
          </a:prstGeom>
          <a:noFill/>
          <a:extLst>
            <a:ext uri="{909E8E84-426E-40DD-AFC4-6F175D3DCCD1}">
              <a14:hiddenFill xmlns:a14="http://schemas.microsoft.com/office/drawing/2010/main">
                <a:solidFill>
                  <a:srgbClr val="FFFFFF"/>
                </a:solidFill>
              </a14:hiddenFill>
            </a:ext>
          </a:extLst>
        </p:spPr>
      </p:pic>
      <p:pic>
        <p:nvPicPr>
          <p:cNvPr id="17" name="Espaço Reservado para Conteúdo 4">
            <a:extLst>
              <a:ext uri="{FF2B5EF4-FFF2-40B4-BE49-F238E27FC236}">
                <a16:creationId xmlns:a16="http://schemas.microsoft.com/office/drawing/2014/main" id="{8D4B737D-7DE2-437F-B4A8-361C97F1F370}"/>
              </a:ext>
            </a:extLst>
          </p:cNvPr>
          <p:cNvPicPr>
            <a:picLocks noChangeAspect="1"/>
          </p:cNvPicPr>
          <p:nvPr/>
        </p:nvPicPr>
        <p:blipFill>
          <a:blip r:embed="rId4"/>
          <a:stretch>
            <a:fillRect/>
          </a:stretch>
        </p:blipFill>
        <p:spPr>
          <a:xfrm>
            <a:off x="1043492" y="3012598"/>
            <a:ext cx="5758927" cy="3235802"/>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111786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7216E-27BC-4C96-9F78-8D771D158190}"/>
              </a:ext>
            </a:extLst>
          </p:cNvPr>
          <p:cNvSpPr>
            <a:spLocks noGrp="1"/>
          </p:cNvSpPr>
          <p:nvPr>
            <p:ph type="title"/>
          </p:nvPr>
        </p:nvSpPr>
        <p:spPr/>
        <p:txBody>
          <a:bodyPr/>
          <a:lstStyle/>
          <a:p>
            <a:endParaRPr lang="pt-BR"/>
          </a:p>
        </p:txBody>
      </p:sp>
      <p:pic>
        <p:nvPicPr>
          <p:cNvPr id="5122" name="Picture 2" descr="Index of /Figuras">
            <a:extLst>
              <a:ext uri="{FF2B5EF4-FFF2-40B4-BE49-F238E27FC236}">
                <a16:creationId xmlns:a16="http://schemas.microsoft.com/office/drawing/2014/main" id="{B1A964C5-BF45-4F48-BE30-4F618DE94C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3464" y="1020875"/>
            <a:ext cx="4816249" cy="481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14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74AB960-55DD-4DED-BFB6-B4CC2A1080D5}"/>
              </a:ext>
            </a:extLst>
          </p:cNvPr>
          <p:cNvSpPr>
            <a:spLocks noGrp="1"/>
          </p:cNvSpPr>
          <p:nvPr>
            <p:ph idx="1"/>
          </p:nvPr>
        </p:nvSpPr>
        <p:spPr>
          <a:xfrm>
            <a:off x="118334" y="150607"/>
            <a:ext cx="11930231" cy="6594438"/>
          </a:xfrm>
        </p:spPr>
        <p:txBody>
          <a:bodyPr/>
          <a:lstStyle/>
          <a:p>
            <a:pPr marL="0" indent="0" algn="just">
              <a:buNone/>
            </a:pPr>
            <a:r>
              <a:rPr lang="pt-BR" sz="2400" dirty="0">
                <a:solidFill>
                  <a:srgbClr val="FF3300"/>
                </a:solidFill>
              </a:rPr>
              <a:t>(Enem)  </a:t>
            </a:r>
            <a:r>
              <a:rPr lang="pt-BR" sz="2400" dirty="0"/>
              <a:t>A natureza fez os homens tão iguais, quanto às faculdades do corpo e do espírito, que, embora por vezes se encontre um homem manifestamente mais forte de corpo, ou de espírito mais vivo do que outro, mesmo assim, quando se considera tudo isto em conjunto, a diferença entre um e outro homem não é suficientemente considerável para que um deles possa com base nela reclamar algum benefício a que outro não possa igualmente aspirar.</a:t>
            </a:r>
          </a:p>
          <a:p>
            <a:pPr marL="0" indent="0" algn="just">
              <a:buNone/>
            </a:pPr>
            <a:r>
              <a:rPr lang="pt-BR" sz="2400" dirty="0"/>
              <a:t>HOBBES, T. </a:t>
            </a:r>
            <a:r>
              <a:rPr lang="pt-BR" sz="2400" i="1" dirty="0"/>
              <a:t>Leviatã</a:t>
            </a:r>
            <a:r>
              <a:rPr lang="pt-BR" sz="2400" dirty="0"/>
              <a:t>. São Paulo Martins Fontes, 2003</a:t>
            </a:r>
          </a:p>
          <a:p>
            <a:pPr marL="0" indent="0" algn="just">
              <a:buNone/>
            </a:pPr>
            <a:r>
              <a:rPr lang="pt-BR" sz="2400" dirty="0"/>
              <a:t> </a:t>
            </a:r>
          </a:p>
          <a:p>
            <a:pPr marL="0" indent="0" algn="just">
              <a:buNone/>
            </a:pPr>
            <a:r>
              <a:rPr lang="pt-BR" sz="2400" dirty="0">
                <a:solidFill>
                  <a:srgbClr val="00B0F0"/>
                </a:solidFill>
              </a:rPr>
              <a:t>Para Hobbes, antes da constituição da sociedade civil, quando dois homens desejavam o mesmo objeto, eles: </a:t>
            </a:r>
          </a:p>
          <a:p>
            <a:pPr marL="0" indent="0" algn="just">
              <a:buNone/>
            </a:pPr>
            <a:r>
              <a:rPr lang="pt-BR" sz="2400" dirty="0">
                <a:solidFill>
                  <a:srgbClr val="FFC000"/>
                </a:solidFill>
              </a:rPr>
              <a:t>a)</a:t>
            </a:r>
            <a:r>
              <a:rPr lang="pt-BR" sz="2400" dirty="0">
                <a:solidFill>
                  <a:srgbClr val="00B050"/>
                </a:solidFill>
              </a:rPr>
              <a:t> entravam em conflito.   </a:t>
            </a:r>
          </a:p>
          <a:p>
            <a:pPr marL="0" indent="0" algn="just">
              <a:buNone/>
            </a:pPr>
            <a:r>
              <a:rPr lang="pt-BR" sz="2400" dirty="0">
                <a:solidFill>
                  <a:srgbClr val="FFC000"/>
                </a:solidFill>
              </a:rPr>
              <a:t>b) </a:t>
            </a:r>
            <a:r>
              <a:rPr lang="pt-BR" sz="2400" dirty="0">
                <a:solidFill>
                  <a:srgbClr val="00B050"/>
                </a:solidFill>
              </a:rPr>
              <a:t>recorriam aos clérigos.   </a:t>
            </a:r>
          </a:p>
          <a:p>
            <a:pPr marL="0" indent="0" algn="just">
              <a:buNone/>
            </a:pPr>
            <a:r>
              <a:rPr lang="pt-BR" sz="2400" dirty="0">
                <a:solidFill>
                  <a:srgbClr val="FFC000"/>
                </a:solidFill>
              </a:rPr>
              <a:t>c) </a:t>
            </a:r>
            <a:r>
              <a:rPr lang="pt-BR" sz="2400" dirty="0">
                <a:solidFill>
                  <a:srgbClr val="00B050"/>
                </a:solidFill>
              </a:rPr>
              <a:t>consultavam os anciãos.   </a:t>
            </a:r>
          </a:p>
          <a:p>
            <a:pPr marL="0" indent="0" algn="just">
              <a:buNone/>
            </a:pPr>
            <a:r>
              <a:rPr lang="pt-BR" sz="2400" dirty="0">
                <a:solidFill>
                  <a:srgbClr val="FFC000"/>
                </a:solidFill>
              </a:rPr>
              <a:t>d) </a:t>
            </a:r>
            <a:r>
              <a:rPr lang="pt-BR" sz="2400" dirty="0">
                <a:solidFill>
                  <a:srgbClr val="00B050"/>
                </a:solidFill>
              </a:rPr>
              <a:t>apelavam aos governantes.   </a:t>
            </a:r>
          </a:p>
          <a:p>
            <a:pPr marL="0" indent="0" algn="just">
              <a:buNone/>
            </a:pPr>
            <a:r>
              <a:rPr lang="pt-BR" sz="2400" dirty="0">
                <a:solidFill>
                  <a:srgbClr val="FFC000"/>
                </a:solidFill>
              </a:rPr>
              <a:t>e) </a:t>
            </a:r>
            <a:r>
              <a:rPr lang="pt-BR" sz="2400" dirty="0">
                <a:solidFill>
                  <a:srgbClr val="00B050"/>
                </a:solidFill>
              </a:rPr>
              <a:t>exerciam a solidariedade.   </a:t>
            </a:r>
          </a:p>
          <a:p>
            <a:pPr marL="36900" indent="0">
              <a:buNone/>
            </a:pPr>
            <a:endParaRPr lang="pt-BR" dirty="0"/>
          </a:p>
        </p:txBody>
      </p:sp>
    </p:spTree>
    <p:extLst>
      <p:ext uri="{BB962C8B-B14F-4D97-AF65-F5344CB8AC3E}">
        <p14:creationId xmlns:p14="http://schemas.microsoft.com/office/powerpoint/2010/main" val="126125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74AB960-55DD-4DED-BFB6-B4CC2A1080D5}"/>
              </a:ext>
            </a:extLst>
          </p:cNvPr>
          <p:cNvSpPr>
            <a:spLocks noGrp="1"/>
          </p:cNvSpPr>
          <p:nvPr>
            <p:ph idx="1"/>
          </p:nvPr>
        </p:nvSpPr>
        <p:spPr>
          <a:xfrm>
            <a:off x="118334" y="150607"/>
            <a:ext cx="11930231" cy="6594438"/>
          </a:xfrm>
        </p:spPr>
        <p:txBody>
          <a:bodyPr>
            <a:normAutofit fontScale="85000" lnSpcReduction="20000"/>
          </a:bodyPr>
          <a:lstStyle/>
          <a:p>
            <a:pPr marL="0" indent="0" algn="just">
              <a:buNone/>
            </a:pPr>
            <a:r>
              <a:rPr lang="pt-BR" sz="2800" dirty="0"/>
              <a:t>(ENEM) A importância do argumento de Hobbes está em parte no fato de que ele se ampara em suposições bastante plausíveis sobre as condições normais da vida humana. Para exemplificar: o argumento não supõe que todos sejam de fato movidos por orgulho e vaidade para buscar o domínio sobre os outros; essa seria uma suposição discutível que possibilitaria a conclusão pretendida por Hobbes, mas de modo fácil demais. O que torna o argumento assustador e lhe atribui importância e força dramática é que ele acredita que pessoas normais, até mesmo as mais agradáveis, podem ser inadvertidamente lançadas nesse tipo de situação, que resvalará, então, em um estado de guerra.</a:t>
            </a:r>
          </a:p>
          <a:p>
            <a:pPr marL="0" indent="0" algn="just">
              <a:buNone/>
            </a:pPr>
            <a:r>
              <a:rPr lang="pt-BR" sz="2800" dirty="0"/>
              <a:t>RAWLS, J. </a:t>
            </a:r>
            <a:r>
              <a:rPr lang="pt-BR" sz="2800" i="1" dirty="0"/>
              <a:t>Conferências sobre a história da filosofia política. </a:t>
            </a:r>
            <a:r>
              <a:rPr lang="pt-BR" sz="2800" dirty="0"/>
              <a:t>São Paulo: WMF, 2012 (adaptado).</a:t>
            </a:r>
          </a:p>
          <a:p>
            <a:pPr marL="0" indent="0" algn="just">
              <a:buNone/>
            </a:pPr>
            <a:r>
              <a:rPr lang="pt-BR" sz="2800" dirty="0"/>
              <a:t> </a:t>
            </a:r>
          </a:p>
          <a:p>
            <a:pPr marL="0" indent="0" algn="just">
              <a:buNone/>
            </a:pPr>
            <a:r>
              <a:rPr lang="pt-BR" sz="2800" dirty="0"/>
              <a:t>O texto apresenta uma concepção de filosofia política conhecida como: </a:t>
            </a:r>
          </a:p>
          <a:p>
            <a:pPr marL="0" indent="0" algn="just">
              <a:buNone/>
            </a:pPr>
            <a:r>
              <a:rPr lang="pt-BR" sz="2800" dirty="0"/>
              <a:t>a) alienação ideológica.   </a:t>
            </a:r>
          </a:p>
          <a:p>
            <a:pPr marL="0" indent="0" algn="just">
              <a:buNone/>
            </a:pPr>
            <a:r>
              <a:rPr lang="pt-BR" sz="2800" dirty="0"/>
              <a:t>b) microfísica do poder.   </a:t>
            </a:r>
          </a:p>
          <a:p>
            <a:pPr marL="0" indent="0" algn="just">
              <a:buNone/>
            </a:pPr>
            <a:r>
              <a:rPr lang="pt-BR" sz="2800" dirty="0"/>
              <a:t>c) estado de natureza.   </a:t>
            </a:r>
          </a:p>
          <a:p>
            <a:pPr marL="0" indent="0" algn="just">
              <a:buNone/>
            </a:pPr>
            <a:r>
              <a:rPr lang="pt-BR" sz="2800" dirty="0"/>
              <a:t>d) contrato social.   </a:t>
            </a:r>
          </a:p>
          <a:p>
            <a:pPr marL="0" indent="0" algn="just">
              <a:buNone/>
            </a:pPr>
            <a:r>
              <a:rPr lang="pt-BR" sz="2800" dirty="0"/>
              <a:t>e) vontade geral. </a:t>
            </a:r>
          </a:p>
        </p:txBody>
      </p:sp>
    </p:spTree>
    <p:extLst>
      <p:ext uri="{BB962C8B-B14F-4D97-AF65-F5344CB8AC3E}">
        <p14:creationId xmlns:p14="http://schemas.microsoft.com/office/powerpoint/2010/main" val="2459523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Ardó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1_Ardósia">
  <a:themeElements>
    <a:clrScheme name="Ardó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Ardósia</Template>
  <TotalTime>586</TotalTime>
  <Words>3770</Words>
  <Application>Microsoft Office PowerPoint</Application>
  <PresentationFormat>Widescreen</PresentationFormat>
  <Paragraphs>193</Paragraphs>
  <Slides>30</Slides>
  <Notes>0</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30</vt:i4>
      </vt:variant>
    </vt:vector>
  </HeadingPairs>
  <TitlesOfParts>
    <vt:vector size="37" baseType="lpstr">
      <vt:lpstr>Algerian</vt:lpstr>
      <vt:lpstr>Arial</vt:lpstr>
      <vt:lpstr>Calisto MT</vt:lpstr>
      <vt:lpstr>Wingdings</vt:lpstr>
      <vt:lpstr>Wingdings 2</vt:lpstr>
      <vt:lpstr>Ardósia</vt:lpstr>
      <vt:lpstr>1_Ardósia</vt:lpstr>
      <vt:lpstr>FILOSOFIA</vt:lpstr>
      <vt:lpstr>Apresentação do PowerPoint</vt:lpstr>
      <vt:lpstr>Apresentação do PowerPoint</vt:lpstr>
      <vt:lpstr>Passagem </vt:lpstr>
      <vt:lpstr>Thomas Hobbes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John locke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Teoria política - ROUSSEAU</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dc:creator>
  <cp:lastModifiedBy>Zeni Zeni</cp:lastModifiedBy>
  <cp:revision>44</cp:revision>
  <dcterms:created xsi:type="dcterms:W3CDTF">2020-05-09T17:31:41Z</dcterms:created>
  <dcterms:modified xsi:type="dcterms:W3CDTF">2024-08-21T10:49:21Z</dcterms:modified>
</cp:coreProperties>
</file>